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5"/>
    <p:sldMasterId id="2147483688" r:id="rId6"/>
    <p:sldMasterId id="2147483648" r:id="rId7"/>
  </p:sldMasterIdLst>
  <p:notesMasterIdLst>
    <p:notesMasterId r:id="rId34"/>
  </p:notesMasterIdLst>
  <p:handoutMasterIdLst>
    <p:handoutMasterId r:id="rId35"/>
  </p:handoutMasterIdLst>
  <p:sldIdLst>
    <p:sldId id="360" r:id="rId8"/>
    <p:sldId id="495" r:id="rId9"/>
    <p:sldId id="496" r:id="rId10"/>
    <p:sldId id="497" r:id="rId11"/>
    <p:sldId id="498" r:id="rId12"/>
    <p:sldId id="535" r:id="rId13"/>
    <p:sldId id="501" r:id="rId14"/>
    <p:sldId id="502" r:id="rId15"/>
    <p:sldId id="503" r:id="rId16"/>
    <p:sldId id="507" r:id="rId17"/>
    <p:sldId id="508" r:id="rId18"/>
    <p:sldId id="505" r:id="rId19"/>
    <p:sldId id="514" r:id="rId20"/>
    <p:sldId id="515" r:id="rId21"/>
    <p:sldId id="524" r:id="rId22"/>
    <p:sldId id="525" r:id="rId23"/>
    <p:sldId id="526" r:id="rId24"/>
    <p:sldId id="534" r:id="rId25"/>
    <p:sldId id="531" r:id="rId26"/>
    <p:sldId id="530" r:id="rId27"/>
    <p:sldId id="527" r:id="rId28"/>
    <p:sldId id="528" r:id="rId29"/>
    <p:sldId id="529" r:id="rId30"/>
    <p:sldId id="533" r:id="rId31"/>
    <p:sldId id="523" r:id="rId32"/>
    <p:sldId id="361"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ferrari" initials="f"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1556"/>
    <a:srgbClr val="E24301"/>
    <a:srgbClr val="003F5F"/>
    <a:srgbClr val="A7B3B4"/>
    <a:srgbClr val="CC007B"/>
    <a:srgbClr val="712177"/>
    <a:srgbClr val="065081"/>
    <a:srgbClr val="99BDCB"/>
    <a:srgbClr val="4C7F94"/>
    <a:srgbClr val="C7DB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89" autoAdjust="0"/>
    <p:restoredTop sz="81703" autoAdjust="0"/>
  </p:normalViewPr>
  <p:slideViewPr>
    <p:cSldViewPr snapToGrid="0">
      <p:cViewPr>
        <p:scale>
          <a:sx n="100" d="100"/>
          <a:sy n="100" d="100"/>
        </p:scale>
        <p:origin x="-77" y="230"/>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67" d="100"/>
          <a:sy n="67" d="100"/>
        </p:scale>
        <p:origin x="-3168" y="-8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notesMaster" Target="notesMasters/notesMaster1.xml"/><Relationship Id="rId7"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commentAuthors" Target="commentAuthor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 Θέση κεφαλίδας"/>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l-GR"/>
          </a:p>
        </p:txBody>
      </p:sp>
      <p:sp>
        <p:nvSpPr>
          <p:cNvPr id="3" name="2 - Θέση ημερομηνίας"/>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E642815-F46D-413B-97BD-13EB171EF245}" type="datetimeFigureOut">
              <a:rPr lang="el-GR" smtClean="0"/>
              <a:t>18/10/2019</a:t>
            </a:fld>
            <a:endParaRPr lang="el-GR"/>
          </a:p>
        </p:txBody>
      </p:sp>
      <p:sp>
        <p:nvSpPr>
          <p:cNvPr id="4" name="3 - Θέση υποσέλιδου"/>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l-GR"/>
          </a:p>
        </p:txBody>
      </p:sp>
      <p:sp>
        <p:nvSpPr>
          <p:cNvPr id="5" name="4 - Θέση αριθμού διαφάνειας"/>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CE74B75-EF5C-4814-9911-D33C8965F783}" type="slidenum">
              <a:rPr lang="el-GR" smtClean="0"/>
              <a:t>‹#›</a:t>
            </a:fld>
            <a:endParaRPr lang="el-GR"/>
          </a:p>
        </p:txBody>
      </p:sp>
    </p:spTree>
    <p:extLst>
      <p:ext uri="{BB962C8B-B14F-4D97-AF65-F5344CB8AC3E}">
        <p14:creationId xmlns:p14="http://schemas.microsoft.com/office/powerpoint/2010/main" val="1640483778"/>
      </p:ext>
    </p:extLst>
  </p:cSld>
  <p:clrMap bg1="lt1" tx1="dk1" bg2="lt2" tx2="dk2" accent1="accent1" accent2="accent2" accent3="accent3" accent4="accent4" accent5="accent5" accent6="accent6" hlink="hlink" folHlink="folHlink"/>
  <p:hf sldNum="0" hdr="0" ftr="0" dt="0"/>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5.png>
</file>

<file path=ppt/media/image36.png>
</file>

<file path=ppt/media/image37.png>
</file>

<file path=ppt/media/image38.png>
</file>

<file path=ppt/media/image39.png>
</file>

<file path=ppt/media/image4.jpe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6DFA2B-42E7-483C-89A7-B63D17235420}" type="datetimeFigureOut">
              <a:rPr lang="en-GB" smtClean="0"/>
              <a:pPr/>
              <a:t>18/10/2019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26957-3063-4AF5-9C10-771E4439D98E}" type="slidenum">
              <a:rPr lang="en-GB" smtClean="0"/>
              <a:pPr/>
              <a:t>‹#›</a:t>
            </a:fld>
            <a:endParaRPr lang="en-GB"/>
          </a:p>
        </p:txBody>
      </p:sp>
    </p:spTree>
    <p:extLst>
      <p:ext uri="{BB962C8B-B14F-4D97-AF65-F5344CB8AC3E}">
        <p14:creationId xmlns:p14="http://schemas.microsoft.com/office/powerpoint/2010/main" val="396699460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a:p>
        </p:txBody>
      </p:sp>
    </p:spTree>
    <p:extLst>
      <p:ext uri="{BB962C8B-B14F-4D97-AF65-F5344CB8AC3E}">
        <p14:creationId xmlns:p14="http://schemas.microsoft.com/office/powerpoint/2010/main" val="1003364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CBC110B-1C27-4A5B-8007-E6BF4BB6C5F7}" type="slidenum">
              <a:rPr lang="en-GB" smtClean="0"/>
              <a:pPr/>
              <a:t>10</a:t>
            </a:fld>
            <a:endParaRPr lang="en-GB"/>
          </a:p>
        </p:txBody>
      </p:sp>
    </p:spTree>
    <p:extLst>
      <p:ext uri="{BB962C8B-B14F-4D97-AF65-F5344CB8AC3E}">
        <p14:creationId xmlns:p14="http://schemas.microsoft.com/office/powerpoint/2010/main" val="118172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CBC110B-1C27-4A5B-8007-E6BF4BB6C5F7}" type="slidenum">
              <a:rPr lang="en-GB" smtClean="0"/>
              <a:pPr/>
              <a:t>11</a:t>
            </a:fld>
            <a:endParaRPr lang="en-GB"/>
          </a:p>
        </p:txBody>
      </p:sp>
    </p:spTree>
    <p:extLst>
      <p:ext uri="{BB962C8B-B14F-4D97-AF65-F5344CB8AC3E}">
        <p14:creationId xmlns:p14="http://schemas.microsoft.com/office/powerpoint/2010/main" val="17031845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CBC110B-1C27-4A5B-8007-E6BF4BB6C5F7}" type="slidenum">
              <a:rPr lang="en-GB" smtClean="0"/>
              <a:pPr/>
              <a:t>12</a:t>
            </a:fld>
            <a:endParaRPr lang="en-GB"/>
          </a:p>
        </p:txBody>
      </p:sp>
    </p:spTree>
    <p:extLst>
      <p:ext uri="{BB962C8B-B14F-4D97-AF65-F5344CB8AC3E}">
        <p14:creationId xmlns:p14="http://schemas.microsoft.com/office/powerpoint/2010/main" val="333346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13</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14</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15</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16</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17</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18</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19</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GB" sz="800" dirty="0"/>
              <a:t>Mobile Crowd Sensing System</a:t>
            </a:r>
            <a:r>
              <a:rPr lang="en-GB" sz="800" baseline="0" dirty="0"/>
              <a:t>: An example and how </a:t>
            </a:r>
            <a:r>
              <a:rPr lang="en-GB" sz="800" baseline="0" dirty="0" err="1"/>
              <a:t>Wifimon</a:t>
            </a:r>
            <a:r>
              <a:rPr lang="en-GB" sz="800" baseline="0" dirty="0"/>
              <a:t> could proceed</a:t>
            </a:r>
          </a:p>
          <a:p>
            <a:pPr marL="171450" indent="-171450">
              <a:buFont typeface="Arial"/>
              <a:buChar char="•"/>
            </a:pPr>
            <a:r>
              <a:rPr lang="en-GB" sz="800" dirty="0" err="1"/>
              <a:t>WCsPM</a:t>
            </a:r>
            <a:r>
              <a:rPr lang="en-GB" sz="800" baseline="0" dirty="0"/>
              <a:t>: Discuss several points to understand </a:t>
            </a:r>
            <a:r>
              <a:rPr lang="en-GB" sz="800" baseline="0" dirty="0" err="1"/>
              <a:t>WiFiMon</a:t>
            </a:r>
            <a:r>
              <a:rPr lang="en-GB" sz="800" baseline="0" dirty="0"/>
              <a:t> functionality (i) </a:t>
            </a:r>
            <a:r>
              <a:rPr lang="en-GB" sz="800" dirty="0"/>
              <a:t>Concept Overview</a:t>
            </a:r>
            <a:r>
              <a:rPr lang="en-GB" sz="800" baseline="0" dirty="0"/>
              <a:t>, (ii) Process, (iii) </a:t>
            </a:r>
            <a:r>
              <a:rPr lang="en-GB" sz="800" dirty="0"/>
              <a:t>Architecture</a:t>
            </a:r>
            <a:r>
              <a:rPr lang="en-GB" sz="800" baseline="0" dirty="0"/>
              <a:t> </a:t>
            </a:r>
            <a:r>
              <a:rPr lang="en-GB" sz="800" dirty="0"/>
              <a:t>Building blocks</a:t>
            </a:r>
            <a:r>
              <a:rPr lang="en-GB" sz="800" baseline="0" dirty="0"/>
              <a:t>, (iv) w</a:t>
            </a:r>
            <a:r>
              <a:rPr lang="en-GB" sz="800" dirty="0"/>
              <a:t>alk</a:t>
            </a:r>
            <a:r>
              <a:rPr lang="en-GB" sz="800" baseline="0" dirty="0"/>
              <a:t> through (Data Flow Diagram), (v) GUI screenshots</a:t>
            </a:r>
            <a:endParaRPr lang="en-GB" sz="800" dirty="0"/>
          </a:p>
          <a:p>
            <a:pPr marL="171450" indent="-171450">
              <a:buFont typeface="Arial"/>
              <a:buChar char="•"/>
            </a:pPr>
            <a:r>
              <a:rPr lang="en-GB" sz="800" dirty="0"/>
              <a:t>Mobile application measurement:</a:t>
            </a:r>
            <a:r>
              <a:rPr lang="en-GB" sz="800" baseline="0" dirty="0"/>
              <a:t> (i) </a:t>
            </a:r>
            <a:r>
              <a:rPr lang="en-GB" sz="800" dirty="0"/>
              <a:t>Architecture,</a:t>
            </a:r>
            <a:r>
              <a:rPr lang="en-GB" sz="800" baseline="0" dirty="0"/>
              <a:t> (ii) Mobile Measurements process</a:t>
            </a:r>
          </a:p>
          <a:p>
            <a:pPr marL="171450" lvl="0" indent="-171450">
              <a:buFont typeface="Arial"/>
              <a:buChar char="•"/>
            </a:pPr>
            <a:r>
              <a:rPr lang="en-GB" sz="800" baseline="0" dirty="0"/>
              <a:t>Hybrid Approach: (i) Prerequisites, (ii) Setup procedure</a:t>
            </a:r>
          </a:p>
          <a:p>
            <a:pPr marL="171450" lvl="0" indent="-171450">
              <a:buFont typeface="Arial"/>
              <a:buChar char="•"/>
            </a:pPr>
            <a:r>
              <a:rPr lang="en-GB" sz="800" baseline="0" dirty="0" err="1"/>
              <a:t>WiFiMon</a:t>
            </a:r>
            <a:r>
              <a:rPr lang="en-GB" sz="800" baseline="0" dirty="0"/>
              <a:t> Security &amp; Privacy: Beyond </a:t>
            </a:r>
            <a:r>
              <a:rPr lang="en-GB" sz="800" baseline="0" dirty="0" err="1"/>
              <a:t>WCsPMV</a:t>
            </a:r>
            <a:r>
              <a:rPr lang="en-GB" sz="800" baseline="0" dirty="0"/>
              <a:t> </a:t>
            </a:r>
            <a:r>
              <a:rPr lang="mr-IN" sz="800" baseline="0" dirty="0"/>
              <a:t>–</a:t>
            </a:r>
            <a:r>
              <a:rPr lang="en-GB" sz="800" baseline="0" dirty="0"/>
              <a:t> </a:t>
            </a:r>
            <a:r>
              <a:rPr lang="en-GB" sz="800" baseline="0" dirty="0" err="1"/>
              <a:t>eduroam</a:t>
            </a:r>
            <a:r>
              <a:rPr lang="en-GB" sz="800" baseline="0" dirty="0"/>
              <a:t> SP and </a:t>
            </a:r>
            <a:r>
              <a:rPr lang="en-GB" sz="800" baseline="0" dirty="0" err="1"/>
              <a:t>IdP</a:t>
            </a:r>
            <a:r>
              <a:rPr lang="en-GB" sz="800" baseline="0" dirty="0"/>
              <a:t> policy/Process/</a:t>
            </a:r>
          </a:p>
          <a:p>
            <a:pPr marL="171450" lvl="0" indent="-171450">
              <a:buFont typeface="Arial"/>
              <a:buChar char="•"/>
            </a:pPr>
            <a:r>
              <a:rPr lang="en-GB" sz="800" baseline="0" dirty="0"/>
              <a:t>Results discussions End-User Meeting in Zurich (May 2017)</a:t>
            </a:r>
          </a:p>
        </p:txBody>
      </p:sp>
    </p:spTree>
    <p:extLst>
      <p:ext uri="{BB962C8B-B14F-4D97-AF65-F5344CB8AC3E}">
        <p14:creationId xmlns:p14="http://schemas.microsoft.com/office/powerpoint/2010/main" val="21833200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20</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21</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22</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23</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5"/>
          </p:nvPr>
        </p:nvSpPr>
        <p:spPr/>
        <p:txBody>
          <a:bodyPr/>
          <a:lstStyle/>
          <a:p>
            <a:fld id="{9CBC110B-1C27-4A5B-8007-E6BF4BB6C5F7}" type="slidenum">
              <a:rPr lang="en-GB" smtClean="0"/>
              <a:pPr/>
              <a:t>24</a:t>
            </a:fld>
            <a:endParaRPr lang="en-GB"/>
          </a:p>
        </p:txBody>
      </p:sp>
    </p:spTree>
    <p:extLst>
      <p:ext uri="{BB962C8B-B14F-4D97-AF65-F5344CB8AC3E}">
        <p14:creationId xmlns:p14="http://schemas.microsoft.com/office/powerpoint/2010/main" val="36743642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a:t>
            </a:r>
            <a:r>
              <a:rPr lang="en-US" baseline="0" dirty="0"/>
              <a:t> a conclusion, we are able today: </a:t>
            </a:r>
          </a:p>
          <a:p>
            <a:pPr marL="171450" indent="-171450">
              <a:buFont typeface="Arial" charset="0"/>
              <a:buChar char="•"/>
            </a:pPr>
            <a:r>
              <a:rPr lang="en-US" baseline="0" dirty="0"/>
              <a:t>To measure specific parameters, to correlate them</a:t>
            </a:r>
          </a:p>
          <a:p>
            <a:pPr marL="171450" indent="-171450">
              <a:buFont typeface="Arial" charset="0"/>
              <a:buChar char="•"/>
            </a:pPr>
            <a:r>
              <a:rPr lang="en-US" baseline="0" dirty="0"/>
              <a:t>Make a quality statement through the end-user behavior</a:t>
            </a:r>
          </a:p>
          <a:p>
            <a:pPr marL="171450" indent="-171450">
              <a:buFont typeface="Arial" charset="0"/>
              <a:buChar char="•"/>
            </a:pPr>
            <a:r>
              <a:rPr lang="en-US" baseline="0" dirty="0"/>
              <a:t>With Hybrid approach to validate our measurements</a:t>
            </a:r>
          </a:p>
          <a:p>
            <a:pPr marL="0" indent="0">
              <a:buFont typeface="Arial" charset="0"/>
              <a:buNone/>
            </a:pPr>
            <a:r>
              <a:rPr lang="en-US" baseline="0" dirty="0"/>
              <a:t>In the Future: </a:t>
            </a:r>
          </a:p>
          <a:p>
            <a:pPr marL="171450" indent="-171450">
              <a:buFont typeface="Arial" charset="0"/>
              <a:buChar char="•"/>
            </a:pPr>
            <a:r>
              <a:rPr lang="en-US" baseline="0" dirty="0"/>
              <a:t>To force Data Analysis (Big Data Management)</a:t>
            </a:r>
          </a:p>
          <a:p>
            <a:pPr marL="171450" indent="-171450">
              <a:buFont typeface="Arial" charset="0"/>
              <a:buChar char="•"/>
            </a:pPr>
            <a:r>
              <a:rPr lang="en-US" baseline="0" dirty="0"/>
              <a:t>With Data Analysis to understand better measured data</a:t>
            </a:r>
          </a:p>
          <a:p>
            <a:pPr marL="171450" indent="-171450">
              <a:buFont typeface="Arial" charset="0"/>
              <a:buChar char="•"/>
            </a:pPr>
            <a:r>
              <a:rPr lang="en-US" baseline="0" dirty="0"/>
              <a:t>To design a service</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9CBC110B-1C27-4A5B-8007-E6BF4BB6C5F7}" type="slidenum">
              <a:rPr lang="en-GB" smtClean="0"/>
              <a:pPr/>
              <a:t>25</a:t>
            </a:fld>
            <a:endParaRPr lang="en-GB"/>
          </a:p>
        </p:txBody>
      </p:sp>
    </p:spTree>
    <p:extLst>
      <p:ext uri="{BB962C8B-B14F-4D97-AF65-F5344CB8AC3E}">
        <p14:creationId xmlns:p14="http://schemas.microsoft.com/office/powerpoint/2010/main" val="17046286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Generic statement: </a:t>
            </a:r>
          </a:p>
          <a:p>
            <a:pPr marL="171450" indent="-171450">
              <a:buFont typeface="Arial" charset="0"/>
              <a:buChar char="•"/>
            </a:pPr>
            <a:r>
              <a:rPr lang="en-GB" dirty="0"/>
              <a:t>Gather data from multiple sources, </a:t>
            </a:r>
          </a:p>
          <a:p>
            <a:pPr marL="171450" indent="-171450">
              <a:buFont typeface="Arial" charset="0"/>
              <a:buChar char="•"/>
            </a:pPr>
            <a:r>
              <a:rPr lang="en-GB" dirty="0"/>
              <a:t>Browser based measurement</a:t>
            </a:r>
            <a:r>
              <a:rPr lang="en-GB" baseline="0" dirty="0"/>
              <a:t> i</a:t>
            </a:r>
            <a:r>
              <a:rPr lang="en-GB" dirty="0"/>
              <a:t>n</a:t>
            </a:r>
            <a:r>
              <a:rPr lang="en-GB" baseline="0" dirty="0"/>
              <a:t> addition to traditional monitoring</a:t>
            </a:r>
          </a:p>
          <a:p>
            <a:pPr marL="171450" indent="-171450">
              <a:buFont typeface="Arial" charset="0"/>
              <a:buChar char="•"/>
            </a:pPr>
            <a:r>
              <a:rPr lang="en-GB" baseline="0" dirty="0"/>
              <a:t>Extract Data: Accurate enough so that we can propagate a “Performance statement for a </a:t>
            </a:r>
            <a:r>
              <a:rPr lang="en-GB" baseline="0" dirty="0" err="1"/>
              <a:t>WiFi</a:t>
            </a:r>
            <a:r>
              <a:rPr lang="en-GB" baseline="0" dirty="0"/>
              <a:t> campus”</a:t>
            </a:r>
          </a:p>
          <a:p>
            <a:pPr marL="0" indent="0">
              <a:buFont typeface="Arial" charset="0"/>
              <a:buNone/>
            </a:pPr>
            <a:endParaRPr lang="en-GB" baseline="0" dirty="0"/>
          </a:p>
          <a:p>
            <a:pPr marL="0" indent="0">
              <a:buFont typeface="Arial" charset="0"/>
              <a:buNone/>
            </a:pPr>
            <a:r>
              <a:rPr lang="en-GB" baseline="0" dirty="0"/>
              <a:t>So we figured out a problem statement</a:t>
            </a:r>
            <a:r>
              <a:rPr lang="mr-IN" baseline="0" dirty="0"/>
              <a:t>…</a:t>
            </a:r>
            <a:endParaRPr lang="en-GB" baseline="0" dirty="0"/>
          </a:p>
        </p:txBody>
      </p:sp>
      <p:sp>
        <p:nvSpPr>
          <p:cNvPr id="4" name="Slide Number Placeholder 3"/>
          <p:cNvSpPr>
            <a:spLocks noGrp="1"/>
          </p:cNvSpPr>
          <p:nvPr>
            <p:ph type="sldNum" sz="quarter" idx="10"/>
          </p:nvPr>
        </p:nvSpPr>
        <p:spPr/>
        <p:txBody>
          <a:bodyPr/>
          <a:lstStyle/>
          <a:p>
            <a:fld id="{9CBC110B-1C27-4A5B-8007-E6BF4BB6C5F7}" type="slidenum">
              <a:rPr lang="en-GB" smtClean="0"/>
              <a:pPr/>
              <a:t>3</a:t>
            </a:fld>
            <a:endParaRPr lang="en-GB"/>
          </a:p>
        </p:txBody>
      </p:sp>
    </p:spTree>
    <p:extLst>
      <p:ext uri="{BB962C8B-B14F-4D97-AF65-F5344CB8AC3E}">
        <p14:creationId xmlns:p14="http://schemas.microsoft.com/office/powerpoint/2010/main" val="32535026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CBC110B-1C27-4A5B-8007-E6BF4BB6C5F7}" type="slidenum">
              <a:rPr lang="en-GB" smtClean="0"/>
              <a:pPr/>
              <a:t>4</a:t>
            </a:fld>
            <a:endParaRPr lang="en-GB"/>
          </a:p>
        </p:txBody>
      </p:sp>
    </p:spTree>
    <p:extLst>
      <p:ext uri="{BB962C8B-B14F-4D97-AF65-F5344CB8AC3E}">
        <p14:creationId xmlns:p14="http://schemas.microsoft.com/office/powerpoint/2010/main" val="10119645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txBox="1">
            <a:spLocks noGrp="1"/>
          </p:cNvSpPr>
          <p:nvPr>
            <p:ph type="body" idx="1"/>
          </p:nvPr>
        </p:nvSpPr>
        <p:spPr>
          <a:xfrm>
            <a:off x="685316" y="4400601"/>
            <a:ext cx="5487379" cy="3600224"/>
          </a:xfrm>
          <a:prstGeom prst="rect">
            <a:avLst/>
          </a:prstGeom>
          <a:noFill/>
          <a:ln>
            <a:noFill/>
          </a:ln>
        </p:spPr>
        <p:txBody>
          <a:bodyPr lIns="91425" tIns="91425" rIns="91425" bIns="91425" anchor="ctr" anchorCtr="0">
            <a:no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baseline="0" noProof="0" dirty="0"/>
              <a:t>The aim of our approach is to record network performance measurements by using collected raw data (data source) on </a:t>
            </a:r>
            <a:r>
              <a:rPr lang="en-GB" baseline="0" noProof="0" dirty="0" err="1"/>
              <a:t>WiFi</a:t>
            </a:r>
            <a:r>
              <a:rPr lang="en-GB" baseline="0" noProof="0" dirty="0"/>
              <a:t> and to visualize them. ========== </a:t>
            </a:r>
          </a:p>
          <a:p>
            <a:pPr lvl="0">
              <a:spcBef>
                <a:spcPts val="0"/>
              </a:spcBef>
              <a:buNone/>
            </a:pPr>
            <a:r>
              <a:rPr lang="en-GB" noProof="0" dirty="0"/>
              <a:t>Temporary</a:t>
            </a:r>
            <a:r>
              <a:rPr lang="en-GB" baseline="0" noProof="0" dirty="0"/>
              <a:t> Data – Raw data from the data source</a:t>
            </a:r>
          </a:p>
          <a:p>
            <a:pPr lvl="0">
              <a:spcBef>
                <a:spcPts val="0"/>
              </a:spcBef>
              <a:buNone/>
            </a:pPr>
            <a:r>
              <a:rPr lang="en-GB" baseline="0" noProof="0" dirty="0"/>
              <a:t>Persistent Data – Correlated data</a:t>
            </a:r>
          </a:p>
          <a:p>
            <a:pPr lvl="0">
              <a:spcBef>
                <a:spcPts val="0"/>
              </a:spcBef>
              <a:buNone/>
            </a:pPr>
            <a:r>
              <a:rPr lang="en-GB" baseline="0" noProof="0" dirty="0"/>
              <a:t>==========</a:t>
            </a:r>
          </a:p>
          <a:p>
            <a:pPr lvl="0">
              <a:spcBef>
                <a:spcPts val="0"/>
              </a:spcBef>
              <a:buNone/>
            </a:pPr>
            <a:r>
              <a:rPr lang="en-GB" baseline="0" noProof="0" dirty="0"/>
              <a:t>Only correlated data will be stored and analysed</a:t>
            </a:r>
          </a:p>
          <a:p>
            <a:pPr lvl="0">
              <a:spcBef>
                <a:spcPts val="0"/>
              </a:spcBef>
              <a:buNone/>
            </a:pPr>
            <a:r>
              <a:rPr lang="en-GB" baseline="0" noProof="0" dirty="0"/>
              <a:t>Mobility prediction and focus is possible, so the correlation with the AP helps us to provide a localized statement to the network performance. </a:t>
            </a:r>
          </a:p>
          <a:p>
            <a:pPr lvl="0">
              <a:spcBef>
                <a:spcPts val="0"/>
              </a:spcBef>
              <a:buNone/>
            </a:pPr>
            <a:r>
              <a:rPr lang="en-GB" baseline="0" noProof="0" dirty="0"/>
              <a:t>==========</a:t>
            </a:r>
          </a:p>
          <a:p>
            <a:pPr lvl="0">
              <a:spcBef>
                <a:spcPts val="0"/>
              </a:spcBef>
              <a:buNone/>
            </a:pPr>
            <a:r>
              <a:rPr lang="en-GB" baseline="0" noProof="0" dirty="0"/>
              <a:t>The Web-User Interface is the Network Administrators view, about their own data. In our concept use Kibana (for visualization) and Elasticsearch (as a DB). </a:t>
            </a:r>
          </a:p>
          <a:p>
            <a:pPr lvl="0">
              <a:spcBef>
                <a:spcPts val="0"/>
              </a:spcBef>
              <a:buNone/>
            </a:pPr>
            <a:r>
              <a:rPr lang="en-GB" baseline="0" noProof="0" dirty="0"/>
              <a:t>It is worth mentioning that previous </a:t>
            </a:r>
            <a:r>
              <a:rPr lang="en-GB" baseline="0" noProof="0" dirty="0" err="1"/>
              <a:t>WiFiMon</a:t>
            </a:r>
            <a:r>
              <a:rPr lang="en-GB" baseline="0" noProof="0" dirty="0"/>
              <a:t> versions used Grafana/</a:t>
            </a:r>
            <a:r>
              <a:rPr lang="en-GB" baseline="0" noProof="0" dirty="0" err="1"/>
              <a:t>InfluxDB</a:t>
            </a:r>
            <a:r>
              <a:rPr lang="en-GB" baseline="0" noProof="0" dirty="0"/>
              <a:t> and </a:t>
            </a:r>
            <a:r>
              <a:rPr lang="en-GB" baseline="0" noProof="0" dirty="0" err="1"/>
              <a:t>PostGresql</a:t>
            </a:r>
            <a:endParaRPr lang="en-GB" baseline="0" noProof="0" dirty="0"/>
          </a:p>
          <a:p>
            <a:pPr lvl="0">
              <a:spcBef>
                <a:spcPts val="0"/>
              </a:spcBef>
              <a:buNone/>
            </a:pPr>
            <a:endParaRPr lang="en-GB" baseline="0" noProof="0" dirty="0"/>
          </a:p>
        </p:txBody>
      </p:sp>
      <p:sp>
        <p:nvSpPr>
          <p:cNvPr id="162" name="Shape 16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txBox="1">
            <a:spLocks noGrp="1"/>
          </p:cNvSpPr>
          <p:nvPr>
            <p:ph type="body" idx="1"/>
          </p:nvPr>
        </p:nvSpPr>
        <p:spPr>
          <a:xfrm>
            <a:off x="685316" y="4400601"/>
            <a:ext cx="5487379" cy="3600224"/>
          </a:xfrm>
          <a:prstGeom prst="rect">
            <a:avLst/>
          </a:prstGeom>
          <a:noFill/>
          <a:ln>
            <a:noFill/>
          </a:ln>
        </p:spPr>
        <p:txBody>
          <a:bodyPr lIns="91425" tIns="91425" rIns="91425" bIns="91425" anchor="ctr" anchorCtr="0">
            <a:no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baseline="0" noProof="0" dirty="0"/>
              <a:t>The aim of our approach is to record network performance measurements by using collected raw data (data source) on </a:t>
            </a:r>
            <a:r>
              <a:rPr lang="en-GB" baseline="0" noProof="0" dirty="0" err="1"/>
              <a:t>WiFi</a:t>
            </a:r>
            <a:r>
              <a:rPr lang="en-GB" baseline="0" noProof="0" dirty="0"/>
              <a:t> and to visualize them. ========== </a:t>
            </a:r>
          </a:p>
          <a:p>
            <a:pPr lvl="0">
              <a:spcBef>
                <a:spcPts val="0"/>
              </a:spcBef>
              <a:buNone/>
            </a:pPr>
            <a:r>
              <a:rPr lang="en-GB" noProof="0" dirty="0"/>
              <a:t>Temporary</a:t>
            </a:r>
            <a:r>
              <a:rPr lang="en-GB" baseline="0" noProof="0" dirty="0"/>
              <a:t> Data – Raw data from the data source</a:t>
            </a:r>
          </a:p>
          <a:p>
            <a:pPr lvl="0">
              <a:spcBef>
                <a:spcPts val="0"/>
              </a:spcBef>
              <a:buNone/>
            </a:pPr>
            <a:r>
              <a:rPr lang="en-GB" baseline="0" noProof="0" dirty="0"/>
              <a:t>Persistent Data – Correlated data</a:t>
            </a:r>
          </a:p>
          <a:p>
            <a:pPr lvl="0">
              <a:spcBef>
                <a:spcPts val="0"/>
              </a:spcBef>
              <a:buNone/>
            </a:pPr>
            <a:r>
              <a:rPr lang="en-GB" baseline="0" noProof="0" dirty="0"/>
              <a:t>==========</a:t>
            </a:r>
          </a:p>
          <a:p>
            <a:pPr lvl="0">
              <a:spcBef>
                <a:spcPts val="0"/>
              </a:spcBef>
              <a:buNone/>
            </a:pPr>
            <a:r>
              <a:rPr lang="en-GB" baseline="0" noProof="0" dirty="0"/>
              <a:t>Only correlated data will be stored and analysed</a:t>
            </a:r>
          </a:p>
          <a:p>
            <a:pPr lvl="0">
              <a:spcBef>
                <a:spcPts val="0"/>
              </a:spcBef>
              <a:buNone/>
            </a:pPr>
            <a:r>
              <a:rPr lang="en-GB" baseline="0" noProof="0" dirty="0"/>
              <a:t>Mobility prediction and focus is possible, so the correlation with the AP helps us to provide a localized statement to the network performance. </a:t>
            </a:r>
          </a:p>
          <a:p>
            <a:pPr lvl="0">
              <a:spcBef>
                <a:spcPts val="0"/>
              </a:spcBef>
              <a:buNone/>
            </a:pPr>
            <a:r>
              <a:rPr lang="en-GB" baseline="0" noProof="0" dirty="0"/>
              <a:t>==========</a:t>
            </a:r>
          </a:p>
          <a:p>
            <a:pPr lvl="0">
              <a:spcBef>
                <a:spcPts val="0"/>
              </a:spcBef>
              <a:buNone/>
            </a:pPr>
            <a:r>
              <a:rPr lang="en-GB" baseline="0" noProof="0" dirty="0"/>
              <a:t>The Web-User Interface is the Network Administrators view, about their own data. In our concept use Kibana (for visualization) and Elasticsearch (as a DB). </a:t>
            </a:r>
          </a:p>
          <a:p>
            <a:pPr lvl="0">
              <a:spcBef>
                <a:spcPts val="0"/>
              </a:spcBef>
              <a:buNone/>
            </a:pPr>
            <a:r>
              <a:rPr lang="en-GB" baseline="0" noProof="0" dirty="0"/>
              <a:t>It is worth mentioning that previous </a:t>
            </a:r>
            <a:r>
              <a:rPr lang="en-GB" baseline="0" noProof="0" dirty="0" err="1"/>
              <a:t>WiFiMon</a:t>
            </a:r>
            <a:r>
              <a:rPr lang="en-GB" baseline="0" noProof="0" dirty="0"/>
              <a:t> versions used Grafana/</a:t>
            </a:r>
            <a:r>
              <a:rPr lang="en-GB" baseline="0" noProof="0" dirty="0" err="1"/>
              <a:t>InfluxDB</a:t>
            </a:r>
            <a:r>
              <a:rPr lang="en-GB" baseline="0" noProof="0" dirty="0"/>
              <a:t> and </a:t>
            </a:r>
            <a:r>
              <a:rPr lang="en-GB" baseline="0" noProof="0" dirty="0" err="1"/>
              <a:t>PostGresql</a:t>
            </a:r>
            <a:endParaRPr lang="en-GB" baseline="0" noProof="0" dirty="0"/>
          </a:p>
          <a:p>
            <a:pPr lvl="0">
              <a:spcBef>
                <a:spcPts val="0"/>
              </a:spcBef>
              <a:buNone/>
            </a:pPr>
            <a:endParaRPr lang="en-GB" baseline="0" noProof="0" dirty="0"/>
          </a:p>
        </p:txBody>
      </p:sp>
      <p:sp>
        <p:nvSpPr>
          <p:cNvPr id="162" name="Shape 16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noProof="0" dirty="0"/>
              <a:t>To the 1</a:t>
            </a:r>
            <a:r>
              <a:rPr lang="en-GB" baseline="30000" noProof="0" dirty="0"/>
              <a:t>st</a:t>
            </a:r>
            <a:r>
              <a:rPr lang="en-GB" baseline="0" noProof="0" dirty="0"/>
              <a:t> step. -- web-server JS:</a:t>
            </a:r>
          </a:p>
          <a:p>
            <a:pPr marL="171450" indent="-171450">
              <a:buFontTx/>
              <a:buChar char="-"/>
            </a:pPr>
            <a:r>
              <a:rPr lang="en-GB" baseline="0" noProof="0" dirty="0"/>
              <a:t>The Domain Name (e.g. </a:t>
            </a:r>
            <a:r>
              <a:rPr lang="en-GB" baseline="0" noProof="0" dirty="0" err="1"/>
              <a:t>www.switch.ch</a:t>
            </a:r>
            <a:r>
              <a:rPr lang="en-GB" baseline="0" noProof="0" dirty="0"/>
              <a:t>) or the IP of the web-server is needed</a:t>
            </a:r>
          </a:p>
          <a:p>
            <a:pPr marL="171450" indent="-171450">
              <a:buFontTx/>
              <a:buChar char="-"/>
            </a:pPr>
            <a:r>
              <a:rPr lang="en-GB" baseline="0" noProof="0" dirty="0"/>
              <a:t>The location path of the images is important (location where the </a:t>
            </a:r>
            <a:r>
              <a:rPr lang="en-GB" baseline="0" noProof="0" dirty="0" err="1"/>
              <a:t>NetTest</a:t>
            </a:r>
            <a:r>
              <a:rPr lang="en-GB" baseline="0" noProof="0" dirty="0"/>
              <a:t> servers is running </a:t>
            </a:r>
            <a:r>
              <a:rPr lang="mr-IN" baseline="0" noProof="0" dirty="0"/>
              <a:t>–</a:t>
            </a:r>
            <a:r>
              <a:rPr lang="en-GB" baseline="0" noProof="0" dirty="0"/>
              <a:t> </a:t>
            </a:r>
            <a:r>
              <a:rPr lang="en-GB" baseline="0" noProof="0" dirty="0" err="1"/>
              <a:t>Grnet</a:t>
            </a:r>
            <a:r>
              <a:rPr lang="en-GB" baseline="0" noProof="0" dirty="0"/>
              <a:t>)</a:t>
            </a:r>
          </a:p>
          <a:p>
            <a:pPr marL="171450" indent="-171450">
              <a:buFontTx/>
              <a:buChar char="-"/>
            </a:pPr>
            <a:r>
              <a:rPr lang="en-GB" baseline="0" noProof="0" dirty="0"/>
              <a:t>Cookie time is essential, as we don’t like to affect the network --- non-invasive</a:t>
            </a:r>
          </a:p>
          <a:p>
            <a:pPr marL="0" indent="0">
              <a:buFontTx/>
              <a:buNone/>
            </a:pPr>
            <a:endParaRPr lang="en-GB" baseline="0" noProof="0" dirty="0"/>
          </a:p>
          <a:p>
            <a:pPr marL="0" indent="0">
              <a:buFontTx/>
              <a:buNone/>
            </a:pPr>
            <a:r>
              <a:rPr lang="en-GB" baseline="0" noProof="0" dirty="0"/>
              <a:t>Additional information:</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aseline="0" noProof="0" dirty="0"/>
              <a:t>The JS lines should be embedded at a frequently-visited web page (conference program, university website, etc)</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aseline="0" noProof="0" dirty="0"/>
              <a:t>The web page can be hosted anywhere without affecting the results</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aseline="0" noProof="0" dirty="0"/>
              <a:t>The agent could be installed anywhere, however it is advised to be installed near the conference venue or the university campus. The agent performs the correlations and stores the correlated measurements. </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aseline="0" noProof="0" dirty="0"/>
              <a:t>The measurement results are relative to the location of the web server, where the images are hosted. </a:t>
            </a:r>
          </a:p>
          <a:p>
            <a:pPr marL="171450" marR="0" lvl="0" indent="-171450" algn="l" defTabSz="6858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aseline="0" noProof="0" dirty="0"/>
              <a:t>The website, the </a:t>
            </a:r>
            <a:r>
              <a:rPr lang="en-GB" baseline="0" noProof="0" dirty="0" err="1"/>
              <a:t>WiFiMon</a:t>
            </a:r>
            <a:r>
              <a:rPr lang="en-GB" baseline="0" noProof="0" dirty="0"/>
              <a:t> agent and the test tool servers can be located at a different physical infrastructure. Only the test tool servers location affect the measurement results!!</a:t>
            </a:r>
          </a:p>
          <a:p>
            <a:pPr marL="0" indent="0">
              <a:buFontTx/>
              <a:buNone/>
            </a:pPr>
            <a:endParaRPr lang="en-GB" baseline="0" noProof="0" dirty="0"/>
          </a:p>
        </p:txBody>
      </p:sp>
      <p:sp>
        <p:nvSpPr>
          <p:cNvPr id="4" name="Slide Number Placeholder 3"/>
          <p:cNvSpPr>
            <a:spLocks noGrp="1"/>
          </p:cNvSpPr>
          <p:nvPr>
            <p:ph type="sldNum" sz="quarter" idx="10"/>
          </p:nvPr>
        </p:nvSpPr>
        <p:spPr/>
        <p:txBody>
          <a:bodyPr/>
          <a:lstStyle/>
          <a:p>
            <a:fld id="{9CBC110B-1C27-4A5B-8007-E6BF4BB6C5F7}" type="slidenum">
              <a:rPr lang="en-GB" smtClean="0"/>
              <a:pPr/>
              <a:t>7</a:t>
            </a:fld>
            <a:endParaRPr lang="en-GB"/>
          </a:p>
        </p:txBody>
      </p:sp>
    </p:spTree>
    <p:extLst>
      <p:ext uri="{BB962C8B-B14F-4D97-AF65-F5344CB8AC3E}">
        <p14:creationId xmlns:p14="http://schemas.microsoft.com/office/powerpoint/2010/main" val="602064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the 2</a:t>
            </a:r>
            <a:r>
              <a:rPr lang="en-US" baseline="30000" dirty="0"/>
              <a:t>nd</a:t>
            </a:r>
            <a:r>
              <a:rPr lang="en-US" dirty="0"/>
              <a:t> step -  performing and storing of measurements at the database:</a:t>
            </a:r>
          </a:p>
          <a:p>
            <a:r>
              <a:rPr lang="en-US" dirty="0"/>
              <a:t>Per</a:t>
            </a:r>
            <a:r>
              <a:rPr lang="en-US" baseline="0" dirty="0"/>
              <a:t> configuration: </a:t>
            </a:r>
          </a:p>
          <a:p>
            <a:pPr marL="171450" indent="-171450">
              <a:buFontTx/>
              <a:buChar char="-"/>
            </a:pPr>
            <a:r>
              <a:rPr lang="en-US" baseline="0" dirty="0"/>
              <a:t>Sub-Net defined =&gt; Measurements only from the sub-nets</a:t>
            </a:r>
          </a:p>
          <a:p>
            <a:pPr marL="171450" indent="-171450">
              <a:buFontTx/>
              <a:buChar char="-"/>
            </a:pPr>
            <a:r>
              <a:rPr lang="en-US" baseline="0" dirty="0"/>
              <a:t>Check is Cookie set, YES/NO =&gt; Expiration time after the measurements done </a:t>
            </a:r>
            <a:r>
              <a:rPr lang="mr-IN" baseline="0" dirty="0"/>
              <a:t>–</a:t>
            </a:r>
            <a:r>
              <a:rPr lang="en-US" baseline="0" dirty="0"/>
              <a:t> 1.5’</a:t>
            </a:r>
          </a:p>
          <a:p>
            <a:pPr marL="171450" indent="-171450">
              <a:buFontTx/>
              <a:buChar char="-"/>
            </a:pPr>
            <a:endParaRPr lang="en-US" dirty="0"/>
          </a:p>
          <a:p>
            <a:endParaRPr lang="en-US" dirty="0"/>
          </a:p>
        </p:txBody>
      </p:sp>
      <p:sp>
        <p:nvSpPr>
          <p:cNvPr id="4" name="Slide Number Placeholder 3"/>
          <p:cNvSpPr>
            <a:spLocks noGrp="1"/>
          </p:cNvSpPr>
          <p:nvPr>
            <p:ph type="sldNum" sz="quarter" idx="10"/>
          </p:nvPr>
        </p:nvSpPr>
        <p:spPr/>
        <p:txBody>
          <a:bodyPr/>
          <a:lstStyle/>
          <a:p>
            <a:fld id="{9CBC110B-1C27-4A5B-8007-E6BF4BB6C5F7}" type="slidenum">
              <a:rPr lang="en-GB" smtClean="0"/>
              <a:pPr/>
              <a:t>8</a:t>
            </a:fld>
            <a:endParaRPr lang="en-GB"/>
          </a:p>
        </p:txBody>
      </p:sp>
    </p:spTree>
    <p:extLst>
      <p:ext uri="{BB962C8B-B14F-4D97-AF65-F5344CB8AC3E}">
        <p14:creationId xmlns:p14="http://schemas.microsoft.com/office/powerpoint/2010/main" val="1670152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the 3</a:t>
            </a:r>
            <a:r>
              <a:rPr lang="en-GB" baseline="30000" dirty="0"/>
              <a:t>rd</a:t>
            </a:r>
            <a:r>
              <a:rPr lang="en-GB" dirty="0"/>
              <a:t> step: </a:t>
            </a:r>
          </a:p>
          <a:p>
            <a:r>
              <a:rPr lang="en-GB" dirty="0"/>
              <a:t>Correlation Performance Data with RADIUS</a:t>
            </a:r>
            <a:r>
              <a:rPr lang="en-GB" baseline="0" dirty="0"/>
              <a:t> accounting: </a:t>
            </a:r>
          </a:p>
          <a:p>
            <a:r>
              <a:rPr lang="en-GB" baseline="0" dirty="0"/>
              <a:t>Element: </a:t>
            </a:r>
          </a:p>
          <a:p>
            <a:pPr marL="171450" indent="-171450">
              <a:buFont typeface="Arial" charset="0"/>
              <a:buChar char="•"/>
            </a:pPr>
            <a:r>
              <a:rPr lang="en-GB" baseline="0" dirty="0"/>
              <a:t>User IP from measurements (</a:t>
            </a:r>
            <a:r>
              <a:rPr lang="en-GB" baseline="0" dirty="0" err="1"/>
              <a:t>javascript</a:t>
            </a:r>
            <a:r>
              <a:rPr lang="en-GB" baseline="0" dirty="0"/>
              <a:t>) </a:t>
            </a:r>
          </a:p>
          <a:p>
            <a:pPr marL="171450" indent="-171450">
              <a:buFont typeface="Arial" charset="0"/>
              <a:buChar char="•"/>
            </a:pPr>
            <a:r>
              <a:rPr lang="en-GB" baseline="0" dirty="0"/>
              <a:t>Client IP from </a:t>
            </a:r>
            <a:r>
              <a:rPr lang="en-GB" baseline="0" dirty="0" err="1"/>
              <a:t>authN</a:t>
            </a:r>
            <a:r>
              <a:rPr lang="en-GB" baseline="0" dirty="0"/>
              <a:t>/Z </a:t>
            </a:r>
            <a:endParaRPr lang="en-GB" dirty="0"/>
          </a:p>
        </p:txBody>
      </p:sp>
      <p:sp>
        <p:nvSpPr>
          <p:cNvPr id="4" name="Slide Number Placeholder 3"/>
          <p:cNvSpPr>
            <a:spLocks noGrp="1"/>
          </p:cNvSpPr>
          <p:nvPr>
            <p:ph type="sldNum" sz="quarter" idx="10"/>
          </p:nvPr>
        </p:nvSpPr>
        <p:spPr/>
        <p:txBody>
          <a:bodyPr/>
          <a:lstStyle/>
          <a:p>
            <a:fld id="{9CBC110B-1C27-4A5B-8007-E6BF4BB6C5F7}" type="slidenum">
              <a:rPr lang="en-GB" smtClean="0"/>
              <a:pPr/>
              <a:t>9</a:t>
            </a:fld>
            <a:endParaRPr lang="en-GB"/>
          </a:p>
        </p:txBody>
      </p:sp>
    </p:spTree>
    <p:extLst>
      <p:ext uri="{BB962C8B-B14F-4D97-AF65-F5344CB8AC3E}">
        <p14:creationId xmlns:p14="http://schemas.microsoft.com/office/powerpoint/2010/main" val="2005552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jpe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3.jpe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5.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6.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7.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8.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9.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0.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1.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2.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3.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Προσαρμοσμένη διάταξη">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708439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90968"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7"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1612608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9"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27420653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2775857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31619654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31332055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8" name="Picture 7"/>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7"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8550346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18088894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1588102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162342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69270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1872930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25630975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38406311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2780684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16904316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41297075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6598214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54879"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9"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38838282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3883751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55418"/>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10563594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1645880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print">
            <a:extLst>
              <a:ext uri="{28A0092B-C50C-407E-A947-70E740481C1C}">
                <a14:useLocalDpi xmlns:a14="http://schemas.microsoft.com/office/drawing/2010/main" val="0"/>
              </a:ext>
            </a:extLst>
          </a:blip>
          <a:srcRect l="34639"/>
          <a:stretch/>
        </p:blipFill>
        <p:spPr>
          <a:xfrm>
            <a:off x="10319656" y="0"/>
            <a:ext cx="1872343" cy="6858000"/>
          </a:xfrm>
          <a:prstGeom prst="rect">
            <a:avLst/>
          </a:prstGeom>
        </p:spPr>
      </p:pic>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6"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Title Placeholder 1"/>
          <p:cNvSpPr>
            <a:spLocks noGrp="1"/>
          </p:cNvSpPr>
          <p:nvPr>
            <p:ph type="title"/>
          </p:nvPr>
        </p:nvSpPr>
        <p:spPr>
          <a:xfrm>
            <a:off x="998895" y="705164"/>
            <a:ext cx="9894723" cy="430909"/>
          </a:xfrm>
          <a:prstGeom prst="rect">
            <a:avLst/>
          </a:prstGeom>
        </p:spPr>
        <p:txBody>
          <a:bodyPr vert="horz" lIns="91440" tIns="45720" rIns="91440" bIns="45720" rtlCol="0" anchor="ctr">
            <a:normAutofit/>
          </a:bodyPr>
          <a:lstStyle>
            <a:lvl1pPr>
              <a:defRPr>
                <a:solidFill>
                  <a:srgbClr val="065081"/>
                </a:solidFill>
              </a:defRPr>
            </a:lvl1pPr>
          </a:lstStyle>
          <a:p>
            <a:r>
              <a:rPr lang="en-US" dirty="0"/>
              <a:t>Click to edit Master title style</a:t>
            </a:r>
            <a:endParaRPr lang="en-GB" dirty="0"/>
          </a:p>
        </p:txBody>
      </p:sp>
      <p:sp>
        <p:nvSpPr>
          <p:cNvPr id="7"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18340795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95439914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8"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3292538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3"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pic>
        <p:nvPicPr>
          <p:cNvPr id="4" name="Picture 3"/>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7"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itle Placeholder 1"/>
          <p:cNvSpPr>
            <a:spLocks noGrp="1"/>
          </p:cNvSpPr>
          <p:nvPr>
            <p:ph type="title"/>
          </p:nvPr>
        </p:nvSpPr>
        <p:spPr>
          <a:xfrm>
            <a:off x="998895" y="705164"/>
            <a:ext cx="9894723" cy="430909"/>
          </a:xfrm>
          <a:prstGeom prst="rect">
            <a:avLst/>
          </a:prstGeom>
        </p:spPr>
        <p:txBody>
          <a:bodyPr vert="horz" lIns="91440" tIns="45720" rIns="91440" bIns="45720" rtlCol="0" anchor="ctr">
            <a:normAutofit/>
          </a:bodyPr>
          <a:lstStyle/>
          <a:p>
            <a:r>
              <a:rPr lang="en-US" dirty="0"/>
              <a:t>Click to edit Master title style</a:t>
            </a:r>
            <a:endParaRPr lang="en-GB" dirty="0"/>
          </a:p>
        </p:txBody>
      </p:sp>
    </p:spTree>
    <p:extLst>
      <p:ext uri="{BB962C8B-B14F-4D97-AF65-F5344CB8AC3E}">
        <p14:creationId xmlns:p14="http://schemas.microsoft.com/office/powerpoint/2010/main" val="3524870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7"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2000926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3748" y="-8626"/>
            <a:ext cx="2868252" cy="6866709"/>
          </a:xfrm>
          <a:prstGeom prst="rect">
            <a:avLst/>
          </a:prstGeom>
        </p:spPr>
      </p:pic>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7"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1428931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sp>
        <p:nvSpPr>
          <p:cNvPr id="2" name="Title 1"/>
          <p:cNvSpPr>
            <a:spLocks noGrp="1"/>
          </p:cNvSpPr>
          <p:nvPr>
            <p:ph type="title"/>
          </p:nvPr>
        </p:nvSpPr>
        <p:spPr/>
        <p:txBody>
          <a:bodyPr/>
          <a:lstStyle/>
          <a:p>
            <a:r>
              <a:rPr lang="en-US"/>
              <a:t>Click to edit Master title style</a:t>
            </a:r>
            <a:endParaRPr lang="en-GB"/>
          </a:p>
        </p:txBody>
      </p:sp>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7"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4097782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9"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476923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27386" y="0"/>
            <a:ext cx="2864614" cy="6858000"/>
          </a:xfrm>
          <a:prstGeom prst="rect">
            <a:avLst/>
          </a:prstGeom>
        </p:spPr>
      </p:pic>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b="18335"/>
          <a:stretch/>
        </p:blipFill>
        <p:spPr>
          <a:xfrm>
            <a:off x="10787186" y="6071366"/>
            <a:ext cx="1099028" cy="511436"/>
          </a:xfrm>
          <a:prstGeom prst="rect">
            <a:avLst/>
          </a:prstGeom>
        </p:spPr>
      </p:pic>
      <p:sp>
        <p:nvSpPr>
          <p:cNvPr id="9" name="Text Placeholder 24"/>
          <p:cNvSpPr>
            <a:spLocks noGrp="1"/>
          </p:cNvSpPr>
          <p:nvPr>
            <p:ph idx="1"/>
          </p:nvPr>
        </p:nvSpPr>
        <p:spPr>
          <a:xfrm>
            <a:off x="998895"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200" dirty="0">
                <a:solidFill>
                  <a:srgbClr val="03435F"/>
                </a:solidFill>
                <a:latin typeface="+mn-lt"/>
              </a:rPr>
              <a:t>www.geant.org</a:t>
            </a:r>
            <a:endParaRPr lang="en-GB" sz="1200" dirty="0">
              <a:solidFill>
                <a:srgbClr val="03435F"/>
              </a:solidFill>
              <a:latin typeface="+mn-lt"/>
            </a:endParaRPr>
          </a:p>
        </p:txBody>
      </p:sp>
    </p:spTree>
    <p:extLst>
      <p:ext uri="{BB962C8B-B14F-4D97-AF65-F5344CB8AC3E}">
        <p14:creationId xmlns:p14="http://schemas.microsoft.com/office/powerpoint/2010/main" val="26558624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26" Type="http://schemas.openxmlformats.org/officeDocument/2006/relationships/slideLayout" Target="../slideLayouts/slideLayout28.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slideLayout" Target="../slideLayouts/slideLayout27.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29" Type="http://schemas.openxmlformats.org/officeDocument/2006/relationships/slideLayout" Target="../slideLayouts/slideLayout31.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28" Type="http://schemas.openxmlformats.org/officeDocument/2006/relationships/slideLayout" Target="../slideLayouts/slideLayout30.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 Id="rId27" Type="http://schemas.openxmlformats.org/officeDocument/2006/relationships/slideLayout" Target="../slideLayouts/slideLayout29.xml"/><Relationship Id="rId30"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l-GR" smtClean="0"/>
              <a:t>Kλικ για επεξεργασία του τίτλου</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l-GR" smtClean="0"/>
              <a:t>Kλικ για επεξεργασία των στυλ του υποδείγματος</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D7EAA8-B7E5-4FC7-AB41-745FA14F2C83}" type="datetimeFigureOut">
              <a:rPr lang="en-GB" smtClean="0"/>
              <a:pPr/>
              <a:t>18/10/2019</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98E993-549D-46EE-BEB7-091808556954}" type="slidenum">
              <a:rPr lang="en-GB" smtClean="0"/>
              <a:pPr/>
              <a:t>‹#›</a:t>
            </a:fld>
            <a:endParaRPr lang="en-GB"/>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29114" t="13460" r="32414" b="53353"/>
          <a:stretch/>
        </p:blipFill>
        <p:spPr>
          <a:xfrm flipH="1">
            <a:off x="0" y="-24064"/>
            <a:ext cx="12208809" cy="6882064"/>
          </a:xfrm>
          <a:prstGeom prst="rect">
            <a:avLst/>
          </a:prstGeom>
          <a:ln>
            <a:noFill/>
          </a:ln>
        </p:spPr>
      </p:pic>
      <p:sp>
        <p:nvSpPr>
          <p:cNvPr id="8" name="Text Placeholder 10"/>
          <p:cNvSpPr txBox="1">
            <a:spLocks/>
          </p:cNvSpPr>
          <p:nvPr/>
        </p:nvSpPr>
        <p:spPr>
          <a:xfrm>
            <a:off x="136662" y="1229083"/>
            <a:ext cx="5738358" cy="835193"/>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32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3200" b="1" i="0" kern="1200" dirty="0" err="1" smtClean="0">
                <a:solidFill>
                  <a:schemeClr val="bg1"/>
                </a:solidFill>
                <a:effectLst/>
                <a:latin typeface="+mn-lt"/>
                <a:ea typeface="+mn-ea"/>
                <a:cs typeface="+mn-cs"/>
              </a:rPr>
              <a:t>WiFiMon</a:t>
            </a:r>
            <a:r>
              <a:rPr lang="en-GB" sz="3200" b="1" i="0" kern="1200" dirty="0" smtClean="0">
                <a:solidFill>
                  <a:schemeClr val="bg1"/>
                </a:solidFill>
                <a:effectLst/>
                <a:latin typeface="+mn-lt"/>
                <a:ea typeface="+mn-ea"/>
                <a:cs typeface="+mn-cs"/>
              </a:rPr>
              <a:t>: Overview</a:t>
            </a:r>
            <a:r>
              <a:rPr lang="en-GB" sz="3200" b="1" i="0" kern="1200" baseline="0" dirty="0" smtClean="0">
                <a:solidFill>
                  <a:schemeClr val="bg1"/>
                </a:solidFill>
                <a:effectLst/>
                <a:latin typeface="+mn-lt"/>
                <a:ea typeface="+mn-ea"/>
                <a:cs typeface="+mn-cs"/>
              </a:rPr>
              <a:t> &amp; </a:t>
            </a:r>
          </a:p>
          <a:p>
            <a:r>
              <a:rPr lang="en-GB" sz="3200" b="1" i="0" kern="1200" baseline="0" dirty="0" smtClean="0">
                <a:solidFill>
                  <a:schemeClr val="bg1"/>
                </a:solidFill>
                <a:effectLst/>
                <a:latin typeface="+mn-lt"/>
                <a:ea typeface="+mn-ea"/>
                <a:cs typeface="+mn-cs"/>
              </a:rPr>
              <a:t>Summary of Y1 Activities</a:t>
            </a:r>
            <a:endParaRPr lang="en-US" sz="3200" b="1" dirty="0">
              <a:solidFill>
                <a:schemeClr val="bg1"/>
              </a:solidFill>
              <a:latin typeface="+mn-lt"/>
            </a:endParaRPr>
          </a:p>
        </p:txBody>
      </p:sp>
      <p:sp>
        <p:nvSpPr>
          <p:cNvPr id="10" name="Text Placeholder 6"/>
          <p:cNvSpPr txBox="1">
            <a:spLocks/>
          </p:cNvSpPr>
          <p:nvPr/>
        </p:nvSpPr>
        <p:spPr>
          <a:xfrm>
            <a:off x="157327" y="6154608"/>
            <a:ext cx="2427973" cy="42831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0" dirty="0">
                <a:solidFill>
                  <a:schemeClr val="bg1"/>
                </a:solidFill>
                <a:latin typeface="+mn-lt"/>
              </a:rPr>
              <a:t>www.geant.org</a:t>
            </a:r>
            <a:endParaRPr lang="en-GB" sz="2000" b="0" dirty="0">
              <a:solidFill>
                <a:schemeClr val="bg1"/>
              </a:solidFill>
              <a:latin typeface="+mn-lt"/>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t="-1" b="-7428"/>
          <a:stretch/>
        </p:blipFill>
        <p:spPr>
          <a:xfrm>
            <a:off x="496619" y="262719"/>
            <a:ext cx="1432450" cy="876891"/>
          </a:xfrm>
          <a:prstGeom prst="rect">
            <a:avLst/>
          </a:prstGeom>
        </p:spPr>
      </p:pic>
      <p:sp>
        <p:nvSpPr>
          <p:cNvPr id="12" name="Text Placeholder 6"/>
          <p:cNvSpPr txBox="1">
            <a:spLocks/>
          </p:cNvSpPr>
          <p:nvPr/>
        </p:nvSpPr>
        <p:spPr>
          <a:xfrm>
            <a:off x="129875" y="2623085"/>
            <a:ext cx="7350040" cy="360672"/>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800" b="1" i="0" dirty="0" smtClean="0">
                <a:solidFill>
                  <a:schemeClr val="bg1"/>
                </a:solidFill>
                <a:latin typeface="+mn-lt"/>
              </a:rPr>
              <a:t>Nikos</a:t>
            </a:r>
            <a:r>
              <a:rPr lang="en-US" sz="2800" b="1" i="0" baseline="0" dirty="0" smtClean="0">
                <a:solidFill>
                  <a:schemeClr val="bg1"/>
                </a:solidFill>
                <a:latin typeface="+mn-lt"/>
              </a:rPr>
              <a:t> </a:t>
            </a:r>
            <a:r>
              <a:rPr lang="en-US" sz="2800" b="1" i="0" baseline="0" dirty="0" err="1" smtClean="0">
                <a:solidFill>
                  <a:schemeClr val="bg1"/>
                </a:solidFill>
                <a:latin typeface="+mn-lt"/>
              </a:rPr>
              <a:t>Kostopoulos</a:t>
            </a:r>
            <a:endParaRPr lang="en-US" sz="2800" b="1" i="0" dirty="0">
              <a:solidFill>
                <a:schemeClr val="bg1"/>
              </a:solidFill>
              <a:latin typeface="+mn-lt"/>
            </a:endParaRPr>
          </a:p>
          <a:p>
            <a:pPr>
              <a:lnSpc>
                <a:spcPct val="100000"/>
              </a:lnSpc>
              <a:spcBef>
                <a:spcPts val="0"/>
              </a:spcBef>
            </a:pPr>
            <a:r>
              <a:rPr lang="en-US" sz="2400" i="1" dirty="0" smtClean="0">
                <a:solidFill>
                  <a:schemeClr val="bg1"/>
                </a:solidFill>
                <a:latin typeface="+mn-lt"/>
              </a:rPr>
              <a:t>Ph.D.</a:t>
            </a:r>
            <a:r>
              <a:rPr lang="en-US" sz="2400" i="1" baseline="0" dirty="0" smtClean="0">
                <a:solidFill>
                  <a:schemeClr val="bg1"/>
                </a:solidFill>
                <a:latin typeface="+mn-lt"/>
              </a:rPr>
              <a:t> Candidate at NTUA, Athens (NETMODE Lab)</a:t>
            </a:r>
            <a:endParaRPr lang="en-GB" sz="2400" i="1" cap="all" baseline="0" dirty="0" smtClean="0">
              <a:solidFill>
                <a:schemeClr val="bg1"/>
              </a:solidFill>
              <a:latin typeface="+mn-lt"/>
            </a:endParaRPr>
          </a:p>
        </p:txBody>
      </p:sp>
      <p:sp>
        <p:nvSpPr>
          <p:cNvPr id="13" name="Text Placeholder 6"/>
          <p:cNvSpPr txBox="1">
            <a:spLocks/>
          </p:cNvSpPr>
          <p:nvPr/>
        </p:nvSpPr>
        <p:spPr>
          <a:xfrm>
            <a:off x="129874" y="4282544"/>
            <a:ext cx="5003270" cy="360672"/>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b="1" dirty="0" smtClean="0">
                <a:solidFill>
                  <a:schemeClr val="bg1"/>
                </a:solidFill>
                <a:latin typeface="+mn-lt"/>
              </a:rPr>
              <a:t>Workshop on Network Management &amp; Monitoring,</a:t>
            </a:r>
            <a:r>
              <a:rPr lang="en-US" sz="2200" b="1" baseline="0" dirty="0" smtClean="0">
                <a:solidFill>
                  <a:schemeClr val="bg1"/>
                </a:solidFill>
                <a:latin typeface="+mn-lt"/>
              </a:rPr>
              <a:t> Copenhagen</a:t>
            </a:r>
          </a:p>
          <a:p>
            <a:r>
              <a:rPr lang="en-US" sz="2200" baseline="0" dirty="0" err="1" smtClean="0">
                <a:solidFill>
                  <a:schemeClr val="bg1"/>
                </a:solidFill>
                <a:latin typeface="+mn-lt"/>
              </a:rPr>
              <a:t>NORDUnet</a:t>
            </a:r>
            <a:r>
              <a:rPr lang="en-US" sz="2200" baseline="0" dirty="0" smtClean="0">
                <a:solidFill>
                  <a:schemeClr val="bg1"/>
                </a:solidFill>
                <a:latin typeface="+mn-lt"/>
              </a:rPr>
              <a:t>, Copenhagen</a:t>
            </a:r>
          </a:p>
          <a:p>
            <a:r>
              <a:rPr lang="en-US" sz="2200" baseline="0" dirty="0" smtClean="0">
                <a:solidFill>
                  <a:schemeClr val="bg1"/>
                </a:solidFill>
                <a:latin typeface="+mn-lt"/>
              </a:rPr>
              <a:t>10/22/2019</a:t>
            </a:r>
            <a:endParaRPr lang="en-GB" sz="2200" dirty="0">
              <a:solidFill>
                <a:schemeClr val="bg1"/>
              </a:solidFill>
              <a:latin typeface="+mn-lt"/>
            </a:endParaRPr>
          </a:p>
        </p:txBody>
      </p:sp>
      <p:sp>
        <p:nvSpPr>
          <p:cNvPr id="16" name="Text Placeholder 6"/>
          <p:cNvSpPr txBox="1">
            <a:spLocks/>
          </p:cNvSpPr>
          <p:nvPr userDrawn="1"/>
        </p:nvSpPr>
        <p:spPr>
          <a:xfrm>
            <a:off x="116994" y="3411410"/>
            <a:ext cx="6216699" cy="360672"/>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0" i="1" dirty="0" err="1" smtClean="0">
                <a:solidFill>
                  <a:schemeClr val="bg1"/>
                </a:solidFill>
                <a:latin typeface="+mn-lt"/>
              </a:rPr>
              <a:t>WiFiMon</a:t>
            </a:r>
            <a:r>
              <a:rPr lang="en-US" sz="2400" b="0" i="1" dirty="0" smtClean="0">
                <a:solidFill>
                  <a:schemeClr val="bg1"/>
                </a:solidFill>
                <a:latin typeface="+mn-lt"/>
              </a:rPr>
              <a:t> Project</a:t>
            </a:r>
            <a:r>
              <a:rPr lang="en-US" sz="2400" b="0" i="1" baseline="0" dirty="0" smtClean="0">
                <a:solidFill>
                  <a:schemeClr val="bg1"/>
                </a:solidFill>
                <a:latin typeface="+mn-lt"/>
              </a:rPr>
              <a:t> </a:t>
            </a:r>
            <a:r>
              <a:rPr lang="en-US" sz="2400" b="0" i="1" dirty="0" smtClean="0">
                <a:solidFill>
                  <a:schemeClr val="bg1"/>
                </a:solidFill>
                <a:latin typeface="+mn-lt"/>
              </a:rPr>
              <a:t>Team Member</a:t>
            </a:r>
            <a:endParaRPr lang="en-GB" sz="2400" b="0" i="1" dirty="0">
              <a:solidFill>
                <a:schemeClr val="bg1"/>
              </a:solidFill>
              <a:latin typeface="+mn-lt"/>
            </a:endParaRPr>
          </a:p>
        </p:txBody>
      </p:sp>
    </p:spTree>
    <p:extLst>
      <p:ext uri="{BB962C8B-B14F-4D97-AF65-F5344CB8AC3E}">
        <p14:creationId xmlns:p14="http://schemas.microsoft.com/office/powerpoint/2010/main" val="84529692"/>
      </p:ext>
    </p:extLst>
  </p:cSld>
  <p:clrMap bg1="lt1" tx1="dk1" bg2="lt2" tx2="dk2" accent1="accent1" accent2="accent2" accent3="accent3" accent4="accent4" accent5="accent5" accent6="accent6" hlink="hlink" folHlink="folHlink"/>
  <p:sldLayoutIdLst>
    <p:sldLayoutId id="2147483687"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D7EAA8-B7E5-4FC7-AB41-745FA14F2C83}" type="datetimeFigureOut">
              <a:rPr lang="en-GB" smtClean="0"/>
              <a:pPr/>
              <a:t>18/10/2019</a:t>
            </a:fld>
            <a:endParaRPr lang="en-GB"/>
          </a:p>
        </p:txBody>
      </p:sp>
      <p:sp>
        <p:nvSpPr>
          <p:cNvPr id="5" name="Footer Placeholder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98E993-549D-46EE-BEB7-091808556954}" type="slidenum">
              <a:rPr lang="en-GB" smtClean="0"/>
              <a:pPr/>
              <a:t>‹#›</a:t>
            </a:fld>
            <a:endParaRPr lang="en-GB"/>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29114" t="13460" r="32414" b="53353"/>
          <a:stretch/>
        </p:blipFill>
        <p:spPr>
          <a:xfrm flipH="1">
            <a:off x="2" y="-24064"/>
            <a:ext cx="12208809" cy="6882064"/>
          </a:xfrm>
          <a:prstGeom prst="rect">
            <a:avLst/>
          </a:prstGeom>
          <a:ln>
            <a:noFill/>
          </a:ln>
        </p:spPr>
      </p:pic>
      <p:sp>
        <p:nvSpPr>
          <p:cNvPr id="8" name="Text Placeholder 10"/>
          <p:cNvSpPr txBox="1">
            <a:spLocks/>
          </p:cNvSpPr>
          <p:nvPr/>
        </p:nvSpPr>
        <p:spPr>
          <a:xfrm>
            <a:off x="998897" y="2538238"/>
            <a:ext cx="6087103" cy="473242"/>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32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4400" b="1" dirty="0">
                <a:solidFill>
                  <a:schemeClr val="bg1"/>
                </a:solidFill>
                <a:latin typeface="+mn-lt"/>
              </a:rPr>
              <a:t>Thank</a:t>
            </a:r>
            <a:r>
              <a:rPr lang="en-US" sz="4400" b="1" baseline="0" dirty="0">
                <a:solidFill>
                  <a:schemeClr val="bg1"/>
                </a:solidFill>
                <a:latin typeface="+mn-lt"/>
              </a:rPr>
              <a:t> you</a:t>
            </a:r>
            <a:endParaRPr lang="en-US" sz="4400" b="1" dirty="0">
              <a:solidFill>
                <a:schemeClr val="bg1"/>
              </a:solidFill>
              <a:latin typeface="+mn-lt"/>
            </a:endParaRPr>
          </a:p>
        </p:txBody>
      </p:sp>
      <p:sp>
        <p:nvSpPr>
          <p:cNvPr id="10" name="Text Placeholder 6"/>
          <p:cNvSpPr txBox="1">
            <a:spLocks/>
          </p:cNvSpPr>
          <p:nvPr/>
        </p:nvSpPr>
        <p:spPr>
          <a:xfrm>
            <a:off x="998896" y="5110827"/>
            <a:ext cx="2427973" cy="42831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0" dirty="0">
                <a:solidFill>
                  <a:schemeClr val="bg1"/>
                </a:solidFill>
                <a:latin typeface="+mn-lt"/>
              </a:rPr>
              <a:t>www.geant.org</a:t>
            </a:r>
            <a:endParaRPr lang="en-GB" sz="2000" b="0" dirty="0">
              <a:solidFill>
                <a:schemeClr val="bg1"/>
              </a:solidFill>
              <a:latin typeface="+mn-lt"/>
            </a:endParaRPr>
          </a:p>
        </p:txBody>
      </p:sp>
      <p:sp>
        <p:nvSpPr>
          <p:cNvPr id="13" name="Text Placeholder 6"/>
          <p:cNvSpPr txBox="1">
            <a:spLocks/>
          </p:cNvSpPr>
          <p:nvPr/>
        </p:nvSpPr>
        <p:spPr>
          <a:xfrm>
            <a:off x="998898" y="3357061"/>
            <a:ext cx="5003271" cy="360672"/>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chemeClr val="bg1"/>
                </a:solidFill>
                <a:latin typeface="+mn-lt"/>
              </a:rPr>
              <a:t>Any questions?</a:t>
            </a:r>
            <a:endParaRPr lang="en-GB" sz="2000" dirty="0">
              <a:solidFill>
                <a:schemeClr val="bg1"/>
              </a:solidFill>
              <a:latin typeface="+mn-lt"/>
            </a:endParaRPr>
          </a:p>
        </p:txBody>
      </p:sp>
      <p:sp>
        <p:nvSpPr>
          <p:cNvPr id="14" name="TextBox 13"/>
          <p:cNvSpPr txBox="1"/>
          <p:nvPr/>
        </p:nvSpPr>
        <p:spPr>
          <a:xfrm>
            <a:off x="1622019" y="6108116"/>
            <a:ext cx="2348151" cy="461665"/>
          </a:xfrm>
          <a:prstGeom prst="rect">
            <a:avLst/>
          </a:prstGeom>
          <a:noFill/>
        </p:spPr>
        <p:txBody>
          <a:bodyPr wrap="square" rtlCol="0">
            <a:spAutoFit/>
          </a:bodyPr>
          <a:lstStyle/>
          <a:p>
            <a:pPr algn="l"/>
            <a:r>
              <a:rPr lang="en-GB" sz="600" kern="1200" dirty="0">
                <a:solidFill>
                  <a:schemeClr val="bg1"/>
                </a:solidFill>
                <a:effectLst/>
                <a:latin typeface="+mn-lt"/>
                <a:ea typeface="+mn-ea"/>
                <a:cs typeface="+mn-cs"/>
              </a:rPr>
              <a:t>© GÉANT Association on behalf of the GN4 Phase 3 project (GN4-3).</a:t>
            </a:r>
          </a:p>
          <a:p>
            <a:r>
              <a:rPr lang="en-GB" sz="600" kern="1200" dirty="0">
                <a:solidFill>
                  <a:schemeClr val="bg1"/>
                </a:solidFill>
                <a:effectLst/>
                <a:latin typeface="+mn-lt"/>
                <a:ea typeface="+mn-ea"/>
                <a:cs typeface="+mn-cs"/>
              </a:rPr>
              <a:t>The research leading to these results has received funding from</a:t>
            </a:r>
          </a:p>
          <a:p>
            <a:r>
              <a:rPr lang="en-GB" sz="600" kern="1200" dirty="0">
                <a:solidFill>
                  <a:schemeClr val="bg1"/>
                </a:solidFill>
                <a:effectLst/>
                <a:latin typeface="+mn-lt"/>
                <a:ea typeface="+mn-ea"/>
                <a:cs typeface="+mn-cs"/>
              </a:rPr>
              <a:t>the European Union’s Horizon 2020 research and innovation programme under Grant Agreement No. 856726 (GN4-3).</a:t>
            </a:r>
            <a:endParaRPr lang="en-GB" sz="600" dirty="0">
              <a:solidFill>
                <a:schemeClr val="bg1"/>
              </a:solidFill>
              <a:effectLst/>
              <a:latin typeface="+mn-lt"/>
            </a:endParaRPr>
          </a:p>
        </p:txBody>
      </p:sp>
      <p:pic>
        <p:nvPicPr>
          <p:cNvPr id="18" name="Picture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3349" y="6157486"/>
            <a:ext cx="568671" cy="362920"/>
          </a:xfrm>
          <a:prstGeom prst="rect">
            <a:avLst/>
          </a:prstGeom>
        </p:spPr>
      </p:pic>
      <p:pic>
        <p:nvPicPr>
          <p:cNvPr id="16" name="Picture 15"/>
          <p:cNvPicPr>
            <a:picLocks noChangeAspect="1"/>
          </p:cNvPicPr>
          <p:nvPr/>
        </p:nvPicPr>
        <p:blipFill rotWithShape="1">
          <a:blip r:embed="rId5" cstate="print">
            <a:extLst>
              <a:ext uri="{28A0092B-C50C-407E-A947-70E740481C1C}">
                <a14:useLocalDpi xmlns:a14="http://schemas.microsoft.com/office/drawing/2010/main" val="0"/>
              </a:ext>
            </a:extLst>
          </a:blip>
          <a:srcRect t="-1" b="-7428"/>
          <a:stretch/>
        </p:blipFill>
        <p:spPr>
          <a:xfrm>
            <a:off x="492121" y="255895"/>
            <a:ext cx="1432451" cy="876891"/>
          </a:xfrm>
          <a:prstGeom prst="rect">
            <a:avLst/>
          </a:prstGeom>
        </p:spPr>
      </p:pic>
    </p:spTree>
    <p:extLst>
      <p:ext uri="{BB962C8B-B14F-4D97-AF65-F5344CB8AC3E}">
        <p14:creationId xmlns:p14="http://schemas.microsoft.com/office/powerpoint/2010/main" val="1125346796"/>
      </p:ext>
    </p:extLst>
  </p:cSld>
  <p:clrMap bg1="lt1" tx1="dk1" bg2="lt2" tx2="dk2" accent1="accent1" accent2="accent2" accent3="accent3" accent4="accent4" accent5="accent5" accent6="accent6" hlink="hlink" folHlink="folHlink"/>
  <p:sldLayoutIdLst>
    <p:sldLayoutId id="2147483689"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8895" y="705164"/>
            <a:ext cx="9894723" cy="430909"/>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998895" y="1353031"/>
            <a:ext cx="807285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Box 3"/>
          <p:cNvSpPr txBox="1"/>
          <p:nvPr/>
        </p:nvSpPr>
        <p:spPr>
          <a:xfrm>
            <a:off x="998895" y="6229350"/>
            <a:ext cx="1327171" cy="276999"/>
          </a:xfrm>
          <a:prstGeom prst="rect">
            <a:avLst/>
          </a:prstGeom>
          <a:noFill/>
        </p:spPr>
        <p:txBody>
          <a:bodyPr wrap="square" rtlCol="0">
            <a:spAutoFit/>
          </a:bodyPr>
          <a:lstStyle/>
          <a:p>
            <a:fld id="{C291A8E1-EA52-46DB-B869-DB8F37812DDF}" type="slidenum">
              <a:rPr lang="en-GB" sz="1200" smtClean="0">
                <a:solidFill>
                  <a:srgbClr val="065081"/>
                </a:solidFill>
                <a:latin typeface="+mn-lt"/>
              </a:rPr>
              <a:pPr/>
              <a:t>‹#›</a:t>
            </a:fld>
            <a:endParaRPr lang="en-GB" sz="1200" dirty="0">
              <a:solidFill>
                <a:srgbClr val="065081"/>
              </a:solidFill>
              <a:latin typeface="+mn-lt"/>
            </a:endParaRPr>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 id="2147483679" r:id="rId23"/>
    <p:sldLayoutId id="2147483680" r:id="rId24"/>
    <p:sldLayoutId id="2147483681" r:id="rId25"/>
    <p:sldLayoutId id="2147483682" r:id="rId26"/>
    <p:sldLayoutId id="2147483683" r:id="rId27"/>
    <p:sldLayoutId id="2147483684" r:id="rId28"/>
    <p:sldLayoutId id="2147483685" r:id="rId29"/>
  </p:sldLayoutIdLst>
  <p:txStyles>
    <p:titleStyle>
      <a:lvl1pPr algn="l" defTabSz="914400" rtl="0" eaLnBrk="1" latinLnBrk="0" hangingPunct="1">
        <a:lnSpc>
          <a:spcPct val="90000"/>
        </a:lnSpc>
        <a:spcBef>
          <a:spcPct val="0"/>
        </a:spcBef>
        <a:buNone/>
        <a:defRPr lang="en-GB" sz="3200" b="1" kern="1200" dirty="0">
          <a:solidFill>
            <a:schemeClr val="accent1">
              <a:lumMod val="50000"/>
            </a:schemeClr>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7608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50594" y="462253"/>
            <a:ext cx="9894723" cy="430909"/>
          </a:xfrm>
        </p:spPr>
        <p:txBody>
          <a:bodyPr>
            <a:noAutofit/>
          </a:bodyPr>
          <a:lstStyle/>
          <a:p>
            <a:r>
              <a:rPr lang="en-GB" sz="3600" dirty="0" err="1"/>
              <a:t>WiFiMon</a:t>
            </a:r>
            <a:r>
              <a:rPr lang="en-GB" sz="3600" dirty="0"/>
              <a:t> </a:t>
            </a:r>
            <a:r>
              <a:rPr lang="mr-IN" sz="3600" dirty="0"/>
              <a:t>–</a:t>
            </a:r>
            <a:r>
              <a:rPr lang="en-GB" sz="3600" dirty="0"/>
              <a:t> </a:t>
            </a:r>
            <a:r>
              <a:rPr lang="en-GB" sz="3600" dirty="0" smtClean="0"/>
              <a:t>Hardware Probes</a:t>
            </a:r>
            <a:endParaRPr lang="en-GB" sz="3600" dirty="0"/>
          </a:p>
        </p:txBody>
      </p:sp>
      <p:sp>
        <p:nvSpPr>
          <p:cNvPr id="5" name="TextBox 4"/>
          <p:cNvSpPr txBox="1"/>
          <p:nvPr/>
        </p:nvSpPr>
        <p:spPr>
          <a:xfrm>
            <a:off x="859276" y="1946732"/>
            <a:ext cx="4606576" cy="2708430"/>
          </a:xfrm>
          <a:prstGeom prst="rect">
            <a:avLst/>
          </a:prstGeom>
          <a:noFill/>
        </p:spPr>
        <p:txBody>
          <a:bodyPr wrap="square" lIns="121917" tIns="60958" rIns="121917" bIns="60958" rtlCol="0">
            <a:spAutoFit/>
          </a:bodyPr>
          <a:lstStyle/>
          <a:p>
            <a:r>
              <a:rPr lang="en-US" sz="2400" b="1" dirty="0" smtClean="0"/>
              <a:t>Hardware Probes:</a:t>
            </a:r>
            <a:endParaRPr lang="en-US" sz="2400" dirty="0"/>
          </a:p>
          <a:p>
            <a:pPr marL="380990" indent="-380990">
              <a:buFont typeface="Arial" panose="020B0604020202020204" pitchFamily="34" charset="0"/>
              <a:buChar char="•"/>
            </a:pPr>
            <a:r>
              <a:rPr lang="en-US" sz="2400" dirty="0"/>
              <a:t>A Raspberry Pi 3 Model B+</a:t>
            </a:r>
          </a:p>
          <a:p>
            <a:pPr marL="380990" indent="-380990">
              <a:buFont typeface="Arial" panose="020B0604020202020204" pitchFamily="34" charset="0"/>
              <a:buChar char="•"/>
            </a:pPr>
            <a:r>
              <a:rPr lang="en-US" sz="2400" dirty="0"/>
              <a:t>A micro SD card with at least 16GB size</a:t>
            </a:r>
          </a:p>
          <a:p>
            <a:pPr marL="380990" indent="-380990">
              <a:buFont typeface="Arial" panose="020B0604020202020204" pitchFamily="34" charset="0"/>
              <a:buChar char="•"/>
            </a:pPr>
            <a:r>
              <a:rPr lang="en-US" sz="2400" b="1" dirty="0" err="1"/>
              <a:t>WiFiMon</a:t>
            </a:r>
            <a:r>
              <a:rPr lang="en-US" sz="2400" b="1" dirty="0"/>
              <a:t> Raspberry Pi operating system </a:t>
            </a:r>
            <a:r>
              <a:rPr lang="en-US" sz="2400" b="1" dirty="0" smtClean="0"/>
              <a:t>image</a:t>
            </a:r>
            <a:endParaRPr lang="en-US" sz="2400" dirty="0" smtClean="0"/>
          </a:p>
          <a:p>
            <a:r>
              <a:rPr lang="en-US" sz="2400" dirty="0"/>
              <a:t> </a:t>
            </a:r>
            <a:r>
              <a:rPr lang="en-US" sz="2400" dirty="0" smtClean="0"/>
              <a:t>     (Size </a:t>
            </a:r>
            <a:r>
              <a:rPr lang="en-US" sz="2400" dirty="0"/>
              <a:t>~</a:t>
            </a:r>
            <a:r>
              <a:rPr lang="en-US" sz="2400" dirty="0" smtClean="0"/>
              <a:t> </a:t>
            </a:r>
            <a:r>
              <a:rPr lang="en-US" sz="2400" dirty="0"/>
              <a:t>3.6 </a:t>
            </a:r>
            <a:r>
              <a:rPr lang="en-US" sz="2400" dirty="0" smtClean="0"/>
              <a:t>GB)</a:t>
            </a:r>
            <a:endParaRPr lang="en-US" sz="2400" dirty="0"/>
          </a:p>
        </p:txBody>
      </p:sp>
      <p:pic>
        <p:nvPicPr>
          <p:cNvPr id="4100" name="Picture 4" descr="https://www.raspberrypi.org/homepage-9df4b/static/eef5d5d91acb34be0d7443b02cece1d1/bc3a8/8c67a3e02f41441dae98f8b91c792c1e1b4afef1_770a5842.jpg">
            <a:extLst>
              <a:ext uri="{FF2B5EF4-FFF2-40B4-BE49-F238E27FC236}">
                <a16:creationId xmlns:a16="http://schemas.microsoft.com/office/drawing/2014/main" xmlns="" id="{9D0C552D-257C-44E0-BCF7-53DB7448409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42334" y="1391224"/>
            <a:ext cx="5002807" cy="375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06212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3818" y="128089"/>
            <a:ext cx="9894723" cy="430909"/>
          </a:xfrm>
        </p:spPr>
        <p:txBody>
          <a:bodyPr>
            <a:noAutofit/>
          </a:bodyPr>
          <a:lstStyle/>
          <a:p>
            <a:r>
              <a:rPr lang="en-GB" sz="3600" dirty="0" err="1"/>
              <a:t>WiFiMon</a:t>
            </a:r>
            <a:r>
              <a:rPr lang="en-GB" sz="3600" dirty="0"/>
              <a:t> </a:t>
            </a:r>
            <a:r>
              <a:rPr lang="mr-IN" sz="3600" dirty="0"/>
              <a:t>–</a:t>
            </a:r>
            <a:r>
              <a:rPr lang="en-GB" sz="3600" dirty="0"/>
              <a:t> HW Probe setup steps</a:t>
            </a:r>
          </a:p>
        </p:txBody>
      </p:sp>
      <p:sp>
        <p:nvSpPr>
          <p:cNvPr id="5" name="TextBox 4"/>
          <p:cNvSpPr txBox="1"/>
          <p:nvPr/>
        </p:nvSpPr>
        <p:spPr>
          <a:xfrm>
            <a:off x="736903" y="593284"/>
            <a:ext cx="9894721" cy="4555089"/>
          </a:xfrm>
          <a:prstGeom prst="rect">
            <a:avLst/>
          </a:prstGeom>
          <a:noFill/>
        </p:spPr>
        <p:txBody>
          <a:bodyPr wrap="square" lIns="121917" tIns="60958" rIns="121917" bIns="60958" rtlCol="0">
            <a:spAutoFit/>
          </a:bodyPr>
          <a:lstStyle/>
          <a:p>
            <a:r>
              <a:rPr lang="en-US" b="1" dirty="0"/>
              <a:t>Step 1: Write the image to the micro SD card</a:t>
            </a:r>
            <a:endParaRPr lang="en-US" dirty="0"/>
          </a:p>
          <a:p>
            <a:r>
              <a:rPr lang="en-US" dirty="0"/>
              <a:t>Follow the instructions at the official Raspberry Pi. Skip the "Download the image" step and use the </a:t>
            </a:r>
            <a:r>
              <a:rPr lang="en-US" dirty="0" err="1"/>
              <a:t>WiFiMon</a:t>
            </a:r>
            <a:r>
              <a:rPr lang="en-US" dirty="0"/>
              <a:t> Raspberry Pi operating system image instead.</a:t>
            </a:r>
          </a:p>
          <a:p>
            <a:r>
              <a:rPr lang="en-US" dirty="0"/>
              <a:t/>
            </a:r>
            <a:br>
              <a:rPr lang="en-US" dirty="0"/>
            </a:br>
            <a:r>
              <a:rPr lang="en-US" b="1" dirty="0"/>
              <a:t>Step 2: Start the </a:t>
            </a:r>
            <a:r>
              <a:rPr lang="en-US" b="1" dirty="0" err="1"/>
              <a:t>RPi</a:t>
            </a:r>
            <a:endParaRPr lang="en-US" dirty="0"/>
          </a:p>
          <a:p>
            <a:pPr marL="380990" indent="-380990">
              <a:buFont typeface="Arial" panose="020B0604020202020204" pitchFamily="34" charset="0"/>
              <a:buChar char="•"/>
            </a:pPr>
            <a:r>
              <a:rPr lang="en-US" dirty="0"/>
              <a:t>Insert the microSD in the </a:t>
            </a:r>
            <a:r>
              <a:rPr lang="en-US" dirty="0" err="1"/>
              <a:t>RPi</a:t>
            </a:r>
            <a:endParaRPr lang="en-US" dirty="0"/>
          </a:p>
          <a:p>
            <a:pPr marL="380990" indent="-380990">
              <a:buFont typeface="Arial" panose="020B0604020202020204" pitchFamily="34" charset="0"/>
              <a:buChar char="•"/>
            </a:pPr>
            <a:r>
              <a:rPr lang="en-US" dirty="0"/>
              <a:t>Plug the USB keyboard and USB mouse</a:t>
            </a:r>
          </a:p>
          <a:p>
            <a:pPr marL="380990" indent="-380990">
              <a:buFont typeface="Arial" panose="020B0604020202020204" pitchFamily="34" charset="0"/>
              <a:buChar char="•"/>
            </a:pPr>
            <a:r>
              <a:rPr lang="en-US" dirty="0"/>
              <a:t>Connect the monitor cable to the Pi's HDMI port</a:t>
            </a:r>
          </a:p>
          <a:p>
            <a:pPr marL="380990" indent="-380990">
              <a:buFont typeface="Arial" panose="020B0604020202020204" pitchFamily="34" charset="0"/>
              <a:buChar char="•"/>
            </a:pPr>
            <a:r>
              <a:rPr lang="en-US" dirty="0"/>
              <a:t>Plug the power supply into a socket and connect it to the micro USB power port</a:t>
            </a:r>
          </a:p>
          <a:p>
            <a:pPr marL="380990" indent="-380990">
              <a:buFont typeface="Arial" panose="020B0604020202020204" pitchFamily="34" charset="0"/>
              <a:buChar char="•"/>
            </a:pPr>
            <a:r>
              <a:rPr lang="en-US" dirty="0"/>
              <a:t>The Pi will boot up into a graphical desktop</a:t>
            </a:r>
          </a:p>
          <a:p>
            <a:endParaRPr lang="en-US" dirty="0"/>
          </a:p>
          <a:p>
            <a:r>
              <a:rPr lang="en-US" b="1" dirty="0"/>
              <a:t>Step 3: Configure the </a:t>
            </a:r>
            <a:r>
              <a:rPr lang="en-US" b="1" dirty="0" err="1"/>
              <a:t>RPi</a:t>
            </a:r>
            <a:endParaRPr lang="en-US" b="1" dirty="0"/>
          </a:p>
          <a:p>
            <a:pPr marL="380990" indent="-380990">
              <a:buFont typeface="Arial" panose="020B0604020202020204" pitchFamily="34" charset="0"/>
              <a:buChar char="•"/>
            </a:pPr>
            <a:r>
              <a:rPr lang="en-US" dirty="0"/>
              <a:t>Connect to the wireless network you want to measure.</a:t>
            </a:r>
          </a:p>
          <a:p>
            <a:pPr marL="380990" indent="-380990">
              <a:buFont typeface="Arial" panose="020B0604020202020204" pitchFamily="34" charset="0"/>
              <a:buChar char="•"/>
            </a:pPr>
            <a:r>
              <a:rPr lang="en-US" dirty="0"/>
              <a:t>Set which tests will be executed and how </a:t>
            </a:r>
            <a:r>
              <a:rPr lang="en-US" dirty="0" smtClean="0"/>
              <a:t>often</a:t>
            </a:r>
          </a:p>
          <a:p>
            <a:endParaRPr lang="en-US" dirty="0"/>
          </a:p>
          <a:p>
            <a:r>
              <a:rPr lang="en-US" b="1" i="1" dirty="0" smtClean="0"/>
              <a:t>A simple </a:t>
            </a:r>
            <a:r>
              <a:rPr lang="en-US" b="1" i="1" dirty="0" err="1" smtClean="0"/>
              <a:t>crontab</a:t>
            </a:r>
            <a:r>
              <a:rPr lang="en-US" b="1" i="1" dirty="0"/>
              <a:t> </a:t>
            </a:r>
            <a:r>
              <a:rPr lang="en-US" b="1" dirty="0" smtClean="0"/>
              <a:t>(</a:t>
            </a:r>
            <a:r>
              <a:rPr lang="en-US" b="1" i="1" dirty="0" smtClean="0"/>
              <a:t>20-minute measurements</a:t>
            </a:r>
            <a:r>
              <a:rPr lang="en-US" b="1" dirty="0" smtClean="0"/>
              <a:t>)</a:t>
            </a:r>
            <a:r>
              <a:rPr lang="en-US" b="1" i="1" dirty="0" smtClean="0"/>
              <a: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6523" y="5148373"/>
            <a:ext cx="7403122" cy="957952"/>
          </a:xfrm>
          <a:prstGeom prst="rect">
            <a:avLst/>
          </a:prstGeom>
        </p:spPr>
      </p:pic>
    </p:spTree>
    <p:extLst>
      <p:ext uri="{BB962C8B-B14F-4D97-AF65-F5344CB8AC3E}">
        <p14:creationId xmlns:p14="http://schemas.microsoft.com/office/powerpoint/2010/main" val="4465551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C32F773F-8655-41A8-9377-DD2A1DF2B533}"/>
              </a:ext>
            </a:extLst>
          </p:cNvPr>
          <p:cNvPicPr>
            <a:picLocks noChangeAspect="1"/>
          </p:cNvPicPr>
          <p:nvPr/>
        </p:nvPicPr>
        <p:blipFill>
          <a:blip r:embed="rId3" cstate="print"/>
          <a:stretch>
            <a:fillRect/>
          </a:stretch>
        </p:blipFill>
        <p:spPr>
          <a:xfrm>
            <a:off x="1734200" y="894945"/>
            <a:ext cx="7558891" cy="5288808"/>
          </a:xfrm>
          <a:prstGeom prst="rect">
            <a:avLst/>
          </a:prstGeom>
        </p:spPr>
      </p:pic>
      <p:sp>
        <p:nvSpPr>
          <p:cNvPr id="5" name="Title 4"/>
          <p:cNvSpPr>
            <a:spLocks noGrp="1"/>
          </p:cNvSpPr>
          <p:nvPr>
            <p:ph type="title"/>
          </p:nvPr>
        </p:nvSpPr>
        <p:spPr>
          <a:xfrm>
            <a:off x="482464" y="279658"/>
            <a:ext cx="9894723" cy="430909"/>
          </a:xfrm>
        </p:spPr>
        <p:txBody>
          <a:bodyPr>
            <a:noAutofit/>
          </a:bodyPr>
          <a:lstStyle/>
          <a:p>
            <a:r>
              <a:rPr lang="en-GB" sz="3600" dirty="0" err="1"/>
              <a:t>WiFiMon</a:t>
            </a:r>
            <a:r>
              <a:rPr lang="en-GB" sz="3600" dirty="0"/>
              <a:t> - Web-UI </a:t>
            </a:r>
            <a:r>
              <a:rPr lang="en-GB" sz="3600" dirty="0" smtClean="0"/>
              <a:t>(</a:t>
            </a:r>
            <a:r>
              <a:rPr lang="en-GB" sz="3600" dirty="0" err="1" smtClean="0"/>
              <a:t>Timeseries</a:t>
            </a:r>
            <a:r>
              <a:rPr lang="en-GB" sz="3600" dirty="0" smtClean="0"/>
              <a:t> </a:t>
            </a:r>
            <a:r>
              <a:rPr lang="en-GB" sz="3600" dirty="0"/>
              <a:t>T</a:t>
            </a:r>
            <a:r>
              <a:rPr lang="en-GB" sz="3600" dirty="0" smtClean="0"/>
              <a:t>ab</a:t>
            </a:r>
            <a:r>
              <a:rPr lang="en-GB" sz="3600" dirty="0"/>
              <a:t>)</a:t>
            </a:r>
          </a:p>
        </p:txBody>
      </p:sp>
    </p:spTree>
    <p:extLst>
      <p:ext uri="{BB962C8B-B14F-4D97-AF65-F5344CB8AC3E}">
        <p14:creationId xmlns:p14="http://schemas.microsoft.com/office/powerpoint/2010/main" val="3758030254"/>
      </p:ext>
    </p:extLst>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p:cNvSpPr>
            <a:spLocks noGrp="1"/>
          </p:cNvSpPr>
          <p:nvPr>
            <p:ph idx="1"/>
          </p:nvPr>
        </p:nvSpPr>
        <p:spPr bwMode="auto">
          <a:xfrm>
            <a:off x="612982" y="1253588"/>
            <a:ext cx="9802258" cy="4881153"/>
          </a:xfrm>
        </p:spPr>
        <p:txBody>
          <a:bodyPr>
            <a:normAutofit/>
          </a:bodyPr>
          <a:lstStyle/>
          <a:p>
            <a:pPr>
              <a:defRPr/>
            </a:pPr>
            <a:r>
              <a:rPr lang="en-US" sz="2400" b="1" i="1" dirty="0" smtClean="0">
                <a:ea typeface="Times New Roman"/>
                <a:cs typeface="Times New Roman"/>
              </a:rPr>
              <a:t>5 Raspberry PI</a:t>
            </a:r>
            <a:r>
              <a:rPr lang="en-US" sz="2400" b="1" i="1" dirty="0" smtClean="0">
                <a:solidFill>
                  <a:schemeClr val="tx1"/>
                </a:solidFill>
                <a:ea typeface="Times New Roman"/>
                <a:cs typeface="Times New Roman"/>
              </a:rPr>
              <a:t> 3 Model B+</a:t>
            </a:r>
            <a:r>
              <a:rPr lang="en-US" sz="2400" dirty="0" smtClean="0">
                <a:solidFill>
                  <a:schemeClr val="tx1"/>
                </a:solidFill>
                <a:ea typeface="Times New Roman"/>
                <a:cs typeface="Times New Roman"/>
              </a:rPr>
              <a:t>, 64-bit quad-core ARMv8 CPU, 2.4 &amp; 5 GHz, 802.11b/g/n/ac Wireless LAN, Bluetooth 4.2 &amp; BLE</a:t>
            </a:r>
          </a:p>
          <a:p>
            <a:pPr>
              <a:defRPr/>
            </a:pPr>
            <a:endParaRPr lang="en-US" sz="2400" dirty="0" smtClean="0">
              <a:solidFill>
                <a:schemeClr val="tx1"/>
              </a:solidFill>
              <a:ea typeface="Times New Roman"/>
              <a:cs typeface="Times New Roman"/>
            </a:endParaRPr>
          </a:p>
          <a:p>
            <a:pPr>
              <a:defRPr/>
            </a:pPr>
            <a:r>
              <a:rPr lang="en-US" sz="2400" b="1" i="1" dirty="0" smtClean="0">
                <a:solidFill>
                  <a:schemeClr val="tx1"/>
                </a:solidFill>
                <a:ea typeface="Times New Roman"/>
                <a:cs typeface="Times New Roman"/>
              </a:rPr>
              <a:t>Laptops &amp; </a:t>
            </a:r>
            <a:r>
              <a:rPr lang="en-US" sz="2400" b="1" i="1" dirty="0" err="1" smtClean="0">
                <a:solidFill>
                  <a:schemeClr val="tx1"/>
                </a:solidFill>
                <a:ea typeface="Times New Roman"/>
                <a:cs typeface="Times New Roman"/>
              </a:rPr>
              <a:t>Smartphones</a:t>
            </a:r>
            <a:r>
              <a:rPr lang="en-US" sz="2400" b="1" i="1" dirty="0" smtClean="0">
                <a:solidFill>
                  <a:schemeClr val="tx1"/>
                </a:solidFill>
                <a:ea typeface="Times New Roman"/>
                <a:cs typeface="Times New Roman"/>
              </a:rPr>
              <a:t> </a:t>
            </a:r>
            <a:r>
              <a:rPr lang="en-US" sz="2400" dirty="0" smtClean="0">
                <a:solidFill>
                  <a:schemeClr val="tx1"/>
                </a:solidFill>
                <a:ea typeface="Times New Roman"/>
                <a:cs typeface="Times New Roman"/>
              </a:rPr>
              <a:t>of </a:t>
            </a:r>
            <a:r>
              <a:rPr lang="en-US" sz="2400" dirty="0" err="1" smtClean="0">
                <a:solidFill>
                  <a:schemeClr val="tx1"/>
                </a:solidFill>
                <a:ea typeface="Times New Roman"/>
                <a:cs typeface="Times New Roman"/>
              </a:rPr>
              <a:t>WiFiMon</a:t>
            </a:r>
            <a:r>
              <a:rPr lang="en-US" sz="2400" dirty="0" smtClean="0">
                <a:solidFill>
                  <a:schemeClr val="tx1"/>
                </a:solidFill>
                <a:ea typeface="Times New Roman"/>
                <a:cs typeface="Times New Roman"/>
              </a:rPr>
              <a:t> team members</a:t>
            </a:r>
          </a:p>
          <a:p>
            <a:pPr>
              <a:defRPr/>
            </a:pPr>
            <a:endParaRPr lang="en-US" sz="2400" dirty="0" smtClean="0">
              <a:solidFill>
                <a:schemeClr val="tx1"/>
              </a:solidFill>
              <a:ea typeface="Times New Roman"/>
              <a:cs typeface="Times New Roman"/>
            </a:endParaRPr>
          </a:p>
          <a:p>
            <a:pPr marL="0" indent="0">
              <a:buNone/>
              <a:defRPr/>
            </a:pPr>
            <a:r>
              <a:rPr lang="en-US" sz="2400" b="1" i="1" dirty="0" smtClean="0">
                <a:solidFill>
                  <a:schemeClr val="tx1"/>
                </a:solidFill>
                <a:ea typeface="Times New Roman"/>
                <a:cs typeface="Times New Roman"/>
              </a:rPr>
              <a:t>Why not TNC19 participants?</a:t>
            </a:r>
          </a:p>
          <a:p>
            <a:pPr>
              <a:defRPr/>
            </a:pPr>
            <a:r>
              <a:rPr lang="en-US" sz="2400" dirty="0" smtClean="0">
                <a:solidFill>
                  <a:schemeClr val="tx1"/>
                </a:solidFill>
                <a:ea typeface="Times New Roman"/>
                <a:cs typeface="Times New Roman"/>
              </a:rPr>
              <a:t>GDPR issues</a:t>
            </a:r>
          </a:p>
          <a:p>
            <a:pPr>
              <a:defRPr/>
            </a:pPr>
            <a:r>
              <a:rPr lang="en-US" sz="2400" dirty="0" err="1" smtClean="0">
                <a:solidFill>
                  <a:schemeClr val="tx1"/>
                </a:solidFill>
                <a:ea typeface="Times New Roman"/>
                <a:cs typeface="Times New Roman"/>
              </a:rPr>
              <a:t>WiFiMon</a:t>
            </a:r>
            <a:r>
              <a:rPr lang="en-US" sz="2400" dirty="0" smtClean="0">
                <a:solidFill>
                  <a:schemeClr val="tx1"/>
                </a:solidFill>
                <a:ea typeface="Times New Roman"/>
                <a:cs typeface="Times New Roman"/>
              </a:rPr>
              <a:t> was late to include its purposes in TNC19 privacy notice</a:t>
            </a:r>
          </a:p>
          <a:p>
            <a:pPr>
              <a:defRPr/>
            </a:pPr>
            <a:r>
              <a:rPr lang="en-US" sz="2400" dirty="0" smtClean="0">
                <a:solidFill>
                  <a:schemeClr val="tx1"/>
                </a:solidFill>
                <a:ea typeface="Times New Roman"/>
                <a:cs typeface="Times New Roman"/>
              </a:rPr>
              <a:t>Definitely in the future</a:t>
            </a:r>
          </a:p>
          <a:p>
            <a:pPr algn="just">
              <a:defRPr/>
            </a:pPr>
            <a:endParaRPr lang="en-US" sz="2400" b="0" i="0" u="none" strike="noStrike" cap="none" spc="0" dirty="0">
              <a:solidFill>
                <a:schemeClr val="tx1"/>
              </a:solidFill>
              <a:ea typeface="Times New Roman"/>
              <a:cs typeface="Times New Roman"/>
            </a:endParaRPr>
          </a:p>
        </p:txBody>
      </p:sp>
      <p:sp>
        <p:nvSpPr>
          <p:cNvPr id="13" name="Title 1"/>
          <p:cNvSpPr txBox="1">
            <a:spLocks/>
          </p:cNvSpPr>
          <p:nvPr/>
        </p:nvSpPr>
        <p:spPr bwMode="auto">
          <a:xfrm>
            <a:off x="670930" y="266928"/>
            <a:ext cx="10515600" cy="832863"/>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90000"/>
              </a:lnSpc>
              <a:spcBef>
                <a:spcPct val="0"/>
              </a:spcBef>
              <a:spcAft>
                <a:spcPts val="0"/>
              </a:spcAft>
              <a:buClrTx/>
              <a:buSzTx/>
              <a:buFontTx/>
              <a:buNone/>
              <a:tabLst/>
              <a:defRPr/>
            </a:pPr>
            <a:r>
              <a:rPr kumimoji="0" lang="en-GB" sz="3600" b="1" i="0" u="none" strike="noStrike" kern="1200" cap="none" spc="0" normalizeH="0" baseline="0" noProof="0" dirty="0" err="1" smtClean="0">
                <a:ln>
                  <a:noFill/>
                </a:ln>
                <a:solidFill>
                  <a:schemeClr val="accent1">
                    <a:lumMod val="50000"/>
                  </a:schemeClr>
                </a:solidFill>
                <a:effectLst/>
                <a:uLnTx/>
                <a:uFillTx/>
                <a:ea typeface="TImes New Roman"/>
                <a:cs typeface="TImes New Roman"/>
              </a:rPr>
              <a:t>WiFiMon</a:t>
            </a:r>
            <a:r>
              <a:rPr kumimoji="0" lang="en-GB" sz="3600" b="1" i="0" u="none" strike="noStrike" kern="1200" cap="none" spc="0" normalizeH="0" baseline="0" noProof="0" dirty="0" smtClean="0">
                <a:ln>
                  <a:noFill/>
                </a:ln>
                <a:solidFill>
                  <a:schemeClr val="accent1">
                    <a:lumMod val="50000"/>
                  </a:schemeClr>
                </a:solidFill>
                <a:effectLst/>
                <a:uLnTx/>
                <a:uFillTx/>
                <a:ea typeface="TImes New Roman"/>
                <a:cs typeface="TImes New Roman"/>
              </a:rPr>
              <a:t> Pilot @ TNC19:</a:t>
            </a:r>
            <a:r>
              <a:rPr kumimoji="0" lang="en-GB" sz="3600" b="1" i="0" u="none" strike="noStrike" kern="1200" cap="none" spc="0" normalizeH="0" noProof="0" dirty="0" smtClean="0">
                <a:ln>
                  <a:noFill/>
                </a:ln>
                <a:solidFill>
                  <a:schemeClr val="accent1">
                    <a:lumMod val="50000"/>
                  </a:schemeClr>
                </a:solidFill>
                <a:effectLst/>
                <a:uLnTx/>
                <a:uFillTx/>
                <a:ea typeface="TImes New Roman"/>
                <a:cs typeface="TImes New Roman"/>
              </a:rPr>
              <a:t> Available Equipment</a:t>
            </a: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Tree>
    <p:extLst>
      <p:ext uri="{BB962C8B-B14F-4D97-AF65-F5344CB8AC3E}">
        <p14:creationId xmlns:p14="http://schemas.microsoft.com/office/powerpoint/2010/main" val="35829731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670930" y="266928"/>
            <a:ext cx="10515600" cy="832863"/>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90000"/>
              </a:lnSpc>
              <a:spcBef>
                <a:spcPct val="0"/>
              </a:spcBef>
              <a:spcAft>
                <a:spcPts val="0"/>
              </a:spcAft>
              <a:buClrTx/>
              <a:buSzTx/>
              <a:buFontTx/>
              <a:buNone/>
              <a:tabLst/>
              <a:defRPr/>
            </a:pPr>
            <a:r>
              <a:rPr kumimoji="0" lang="en-GB" sz="3600" b="1" i="0" u="none" strike="noStrike" kern="1200" cap="none" spc="0" normalizeH="0" baseline="0" noProof="0" dirty="0" smtClean="0">
                <a:ln>
                  <a:noFill/>
                </a:ln>
                <a:solidFill>
                  <a:schemeClr val="accent1">
                    <a:lumMod val="50000"/>
                  </a:schemeClr>
                </a:solidFill>
                <a:effectLst/>
                <a:uLnTx/>
                <a:uFillTx/>
                <a:ea typeface="TImes New Roman"/>
                <a:cs typeface="TImes New Roman"/>
              </a:rPr>
              <a:t>TNC19 Testbed Overview</a:t>
            </a: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pic>
        <p:nvPicPr>
          <p:cNvPr id="5" name="4 - Θέση περιεχομένου" descr="TNC19_Arch.png"/>
          <p:cNvPicPr>
            <a:picLocks noGrp="1" noChangeAspect="1"/>
          </p:cNvPicPr>
          <p:nvPr>
            <p:ph idx="1"/>
          </p:nvPr>
        </p:nvPicPr>
        <p:blipFill>
          <a:blip r:embed="rId3" cstate="print"/>
          <a:stretch>
            <a:fillRect/>
          </a:stretch>
        </p:blipFill>
        <p:spPr>
          <a:xfrm>
            <a:off x="632558" y="903118"/>
            <a:ext cx="9804983" cy="5398508"/>
          </a:xfrm>
        </p:spPr>
      </p:pic>
    </p:spTree>
    <p:extLst>
      <p:ext uri="{BB962C8B-B14F-4D97-AF65-F5344CB8AC3E}">
        <p14:creationId xmlns:p14="http://schemas.microsoft.com/office/powerpoint/2010/main" val="358297317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658997" y="346826"/>
            <a:ext cx="8364687" cy="864353"/>
          </a:xfrm>
          <a:prstGeom prst="rect">
            <a:avLst/>
          </a:prstGeom>
        </p:spPr>
        <p:txBody>
          <a:bodyPr vert="horz" lIns="91440" tIns="45720" rIns="91440" bIns="45720" rtlCol="0" anchor="ctr">
            <a:normAutofit fontScale="85000" lnSpcReduction="20000"/>
          </a:bodyPr>
          <a:lstStyle/>
          <a:p>
            <a:pPr>
              <a:spcBef>
                <a:spcPct val="0"/>
              </a:spcBef>
              <a:defRPr/>
            </a:pPr>
            <a:r>
              <a:rPr lang="en-US" sz="3600" b="1" dirty="0">
                <a:solidFill>
                  <a:schemeClr val="accent1">
                    <a:lumMod val="50000"/>
                  </a:schemeClr>
                </a:solidFill>
                <a:ea typeface="TImes New Roman"/>
                <a:cs typeface="TImes New Roman"/>
              </a:rPr>
              <a:t>Average Download Throughput in Main Room, </a:t>
            </a:r>
          </a:p>
          <a:p>
            <a:pPr>
              <a:spcBef>
                <a:spcPct val="0"/>
              </a:spcBef>
              <a:defRPr/>
            </a:pPr>
            <a:r>
              <a:rPr lang="en-US" sz="3600" b="1" dirty="0">
                <a:solidFill>
                  <a:schemeClr val="accent1">
                    <a:lumMod val="50000"/>
                  </a:schemeClr>
                </a:solidFill>
                <a:ea typeface="TImes New Roman"/>
                <a:cs typeface="TImes New Roman"/>
              </a:rPr>
              <a:t>Monday (14.00 - 21.00), </a:t>
            </a:r>
            <a:r>
              <a:rPr lang="en-US" sz="3600" b="1" dirty="0">
                <a:solidFill>
                  <a:srgbClr val="FF0000"/>
                </a:solidFill>
                <a:ea typeface="TImes New Roman"/>
                <a:cs typeface="TImes New Roman"/>
              </a:rPr>
              <a:t>including all test tools</a:t>
            </a: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pic>
        <p:nvPicPr>
          <p:cNvPr id="10" name="9 - Εικόνα" descr="chart(1).png"/>
          <p:cNvPicPr>
            <a:picLocks noChangeAspect="1"/>
          </p:cNvPicPr>
          <p:nvPr/>
        </p:nvPicPr>
        <p:blipFill>
          <a:blip r:embed="rId3" cstate="print"/>
          <a:stretch>
            <a:fillRect/>
          </a:stretch>
        </p:blipFill>
        <p:spPr>
          <a:xfrm>
            <a:off x="667703" y="1145693"/>
            <a:ext cx="8355981" cy="5166782"/>
          </a:xfrm>
          <a:prstGeom prst="rect">
            <a:avLst/>
          </a:prstGeom>
        </p:spPr>
      </p:pic>
      <p:cxnSp>
        <p:nvCxnSpPr>
          <p:cNvPr id="3" name="Straight Arrow Connector 2"/>
          <p:cNvCxnSpPr/>
          <p:nvPr/>
        </p:nvCxnSpPr>
        <p:spPr>
          <a:xfrm flipV="1">
            <a:off x="8115300" y="2011680"/>
            <a:ext cx="1005840" cy="891540"/>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 name="Content Placeholder 2"/>
          <p:cNvSpPr>
            <a:spLocks noGrp="1"/>
          </p:cNvSpPr>
          <p:nvPr>
            <p:ph idx="1"/>
          </p:nvPr>
        </p:nvSpPr>
        <p:spPr bwMode="auto">
          <a:xfrm>
            <a:off x="9166860" y="1607036"/>
            <a:ext cx="2172725" cy="1296184"/>
          </a:xfrm>
        </p:spPr>
        <p:txBody>
          <a:bodyPr>
            <a:noAutofit/>
          </a:bodyPr>
          <a:lstStyle/>
          <a:p>
            <a:pPr marL="0" indent="0">
              <a:buNone/>
              <a:defRPr/>
            </a:pPr>
            <a:r>
              <a:rPr lang="en-US" sz="2000" b="1" dirty="0" smtClean="0">
                <a:solidFill>
                  <a:srgbClr val="FF0000"/>
                </a:solidFill>
                <a:latin typeface="Calibri" pitchFamily="34" charset="0"/>
                <a:ea typeface="Times New Roman"/>
                <a:cs typeface="Times New Roman"/>
              </a:rPr>
              <a:t>Too many lines!</a:t>
            </a:r>
          </a:p>
          <a:p>
            <a:pPr marL="0" indent="0">
              <a:buNone/>
              <a:defRPr/>
            </a:pPr>
            <a:r>
              <a:rPr lang="en-US" sz="2000" b="1" dirty="0" smtClean="0">
                <a:solidFill>
                  <a:schemeClr val="tx1"/>
                </a:solidFill>
                <a:latin typeface="Calibri" pitchFamily="34" charset="0"/>
                <a:ea typeface="Times New Roman"/>
                <a:cs typeface="Times New Roman"/>
              </a:rPr>
              <a:t>Problem reaching useful conclusions</a:t>
            </a:r>
            <a:endParaRPr sz="2000" b="1" i="0" strike="noStrike" dirty="0">
              <a:solidFill>
                <a:schemeClr val="tx1"/>
              </a:solidFill>
              <a:latin typeface="Calibri" pitchFamily="34" charset="0"/>
              <a:ea typeface="Times New Roman"/>
              <a:cs typeface="Times New Roman"/>
            </a:endParaRPr>
          </a:p>
        </p:txBody>
      </p:sp>
      <p:cxnSp>
        <p:nvCxnSpPr>
          <p:cNvPr id="11" name="Straight Arrow Connector 10"/>
          <p:cNvCxnSpPr/>
          <p:nvPr/>
        </p:nvCxnSpPr>
        <p:spPr>
          <a:xfrm>
            <a:off x="8473440" y="4046220"/>
            <a:ext cx="457200" cy="76200"/>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4" name="Content Placeholder 2"/>
          <p:cNvSpPr txBox="1">
            <a:spLocks/>
          </p:cNvSpPr>
          <p:nvPr/>
        </p:nvSpPr>
        <p:spPr bwMode="auto">
          <a:xfrm>
            <a:off x="8991600" y="3800690"/>
            <a:ext cx="2172725" cy="129618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defRPr/>
            </a:pPr>
            <a:r>
              <a:rPr lang="en-US" sz="2000" b="1" dirty="0" smtClean="0">
                <a:solidFill>
                  <a:srgbClr val="FF0000"/>
                </a:solidFill>
                <a:latin typeface="Calibri" pitchFamily="34" charset="0"/>
                <a:ea typeface="Times New Roman"/>
                <a:cs typeface="Times New Roman"/>
              </a:rPr>
              <a:t>Infrequent Measurements!</a:t>
            </a:r>
          </a:p>
          <a:p>
            <a:pPr marL="0" indent="0">
              <a:buFont typeface="Arial" panose="020B0604020202020204" pitchFamily="34" charset="0"/>
              <a:buNone/>
              <a:defRPr/>
            </a:pPr>
            <a:r>
              <a:rPr lang="en-US" sz="2000" b="1" dirty="0" smtClean="0">
                <a:solidFill>
                  <a:schemeClr val="tx1"/>
                </a:solidFill>
                <a:latin typeface="Calibri" pitchFamily="34" charset="0"/>
                <a:ea typeface="Times New Roman"/>
                <a:cs typeface="Times New Roman"/>
              </a:rPr>
              <a:t>Intervals of 20 minutes are not sufficient</a:t>
            </a:r>
            <a:endParaRPr lang="en-US" sz="2000" b="1" dirty="0">
              <a:solidFill>
                <a:schemeClr val="tx1"/>
              </a:solidFill>
              <a:latin typeface="Calibri" pitchFamily="34" charset="0"/>
              <a:ea typeface="Times New Roman"/>
              <a:cs typeface="Times New Roman"/>
            </a:endParaRPr>
          </a:p>
        </p:txBody>
      </p:sp>
    </p:spTree>
    <p:extLst>
      <p:ext uri="{BB962C8B-B14F-4D97-AF65-F5344CB8AC3E}">
        <p14:creationId xmlns:p14="http://schemas.microsoft.com/office/powerpoint/2010/main" val="358297317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7 - Εικόνα" descr="chart(5).png"/>
          <p:cNvPicPr>
            <a:picLocks noChangeAspect="1"/>
          </p:cNvPicPr>
          <p:nvPr/>
        </p:nvPicPr>
        <p:blipFill>
          <a:blip r:embed="rId3" cstate="print"/>
          <a:stretch>
            <a:fillRect/>
          </a:stretch>
        </p:blipFill>
        <p:spPr>
          <a:xfrm>
            <a:off x="-67479" y="1260088"/>
            <a:ext cx="7610480" cy="4705814"/>
          </a:xfrm>
          <a:prstGeom prst="rect">
            <a:avLst/>
          </a:prstGeom>
        </p:spPr>
      </p:pic>
      <p:sp>
        <p:nvSpPr>
          <p:cNvPr id="13" name="Title 1"/>
          <p:cNvSpPr txBox="1">
            <a:spLocks/>
          </p:cNvSpPr>
          <p:nvPr/>
        </p:nvSpPr>
        <p:spPr bwMode="auto">
          <a:xfrm>
            <a:off x="314091" y="333835"/>
            <a:ext cx="11238572" cy="1026613"/>
          </a:xfrm>
          <a:prstGeom prst="rect">
            <a:avLst/>
          </a:prstGeom>
        </p:spPr>
        <p:txBody>
          <a:bodyPr vert="horz" lIns="91440" tIns="45720" rIns="91440" bIns="45720" rtlCol="0" anchor="ctr">
            <a:normAutofit/>
          </a:bodyPr>
          <a:lstStyle/>
          <a:p>
            <a:pPr lvl="0">
              <a:lnSpc>
                <a:spcPct val="90000"/>
              </a:lnSpc>
              <a:spcBef>
                <a:spcPct val="0"/>
              </a:spcBef>
              <a:defRPr/>
            </a:pPr>
            <a:r>
              <a:rPr lang="en-US" sz="3100" b="1" dirty="0">
                <a:solidFill>
                  <a:schemeClr val="accent1">
                    <a:lumMod val="50000"/>
                  </a:schemeClr>
                </a:solidFill>
                <a:ea typeface="TImes New Roman"/>
                <a:cs typeface="TImes New Roman"/>
              </a:rPr>
              <a:t>Average Download Throughput in Main Room, </a:t>
            </a:r>
          </a:p>
          <a:p>
            <a:pPr lvl="0">
              <a:lnSpc>
                <a:spcPct val="90000"/>
              </a:lnSpc>
              <a:spcBef>
                <a:spcPct val="0"/>
              </a:spcBef>
              <a:defRPr/>
            </a:pPr>
            <a:r>
              <a:rPr lang="en-US" sz="3100" b="1" dirty="0">
                <a:solidFill>
                  <a:schemeClr val="accent1">
                    <a:lumMod val="50000"/>
                  </a:schemeClr>
                </a:solidFill>
                <a:ea typeface="TImes New Roman"/>
                <a:cs typeface="TImes New Roman"/>
              </a:rPr>
              <a:t>Monday (14.00 - 21.00), </a:t>
            </a:r>
            <a:r>
              <a:rPr lang="en-US" sz="3100" b="1" dirty="0">
                <a:solidFill>
                  <a:srgbClr val="FF0000"/>
                </a:solidFill>
                <a:ea typeface="TImes New Roman"/>
                <a:cs typeface="TImes New Roman"/>
              </a:rPr>
              <a:t>Test tools average</a:t>
            </a: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7" name="Content Placeholder 2"/>
          <p:cNvSpPr>
            <a:spLocks noGrp="1"/>
          </p:cNvSpPr>
          <p:nvPr>
            <p:ph idx="1"/>
          </p:nvPr>
        </p:nvSpPr>
        <p:spPr bwMode="auto">
          <a:xfrm>
            <a:off x="7543001" y="1360448"/>
            <a:ext cx="3949671" cy="3807212"/>
          </a:xfrm>
        </p:spPr>
        <p:txBody>
          <a:bodyPr>
            <a:noAutofit/>
          </a:bodyPr>
          <a:lstStyle/>
          <a:p>
            <a:pPr>
              <a:defRPr/>
            </a:pPr>
            <a:r>
              <a:rPr sz="2000" b="0" i="0" strike="noStrike" dirty="0" err="1">
                <a:solidFill>
                  <a:schemeClr val="tx1"/>
                </a:solidFill>
                <a:latin typeface="Calibri" pitchFamily="34" charset="0"/>
                <a:ea typeface="Times New Roman"/>
                <a:cs typeface="Times New Roman"/>
              </a:rPr>
              <a:t>WiFi</a:t>
            </a:r>
            <a:r>
              <a:rPr sz="2000" b="0" i="0" strike="noStrike" dirty="0">
                <a:solidFill>
                  <a:schemeClr val="tx1"/>
                </a:solidFill>
                <a:latin typeface="Calibri" pitchFamily="34" charset="0"/>
                <a:ea typeface="Times New Roman"/>
                <a:cs typeface="Times New Roman"/>
              </a:rPr>
              <a:t> </a:t>
            </a:r>
            <a:r>
              <a:rPr lang="en-US" sz="2000" b="0" i="0" strike="noStrike" dirty="0" smtClean="0">
                <a:solidFill>
                  <a:schemeClr val="tx1"/>
                </a:solidFill>
                <a:latin typeface="Calibri" pitchFamily="34" charset="0"/>
                <a:ea typeface="Times New Roman"/>
                <a:cs typeface="Times New Roman"/>
              </a:rPr>
              <a:t>problematic </a:t>
            </a:r>
            <a:r>
              <a:rPr sz="2000" b="0" i="0" strike="noStrike" dirty="0" smtClean="0">
                <a:solidFill>
                  <a:schemeClr val="tx1"/>
                </a:solidFill>
                <a:latin typeface="Calibri" pitchFamily="34" charset="0"/>
                <a:ea typeface="Times New Roman"/>
                <a:cs typeface="Times New Roman"/>
              </a:rPr>
              <a:t>during </a:t>
            </a:r>
            <a:r>
              <a:rPr sz="2000" b="0" i="0" strike="noStrike" dirty="0">
                <a:solidFill>
                  <a:schemeClr val="tx1"/>
                </a:solidFill>
                <a:latin typeface="Calibri" pitchFamily="34" charset="0"/>
                <a:ea typeface="Times New Roman"/>
                <a:cs typeface="Times New Roman"/>
              </a:rPr>
              <a:t>lightning talks (14.00 - 15.20</a:t>
            </a:r>
            <a:r>
              <a:rPr sz="2000" b="0" i="0" strike="noStrike" dirty="0" smtClean="0">
                <a:solidFill>
                  <a:schemeClr val="tx1"/>
                </a:solidFill>
                <a:latin typeface="Calibri" pitchFamily="34" charset="0"/>
                <a:ea typeface="Times New Roman"/>
                <a:cs typeface="Times New Roman"/>
              </a:rPr>
              <a:t>)</a:t>
            </a:r>
            <a:endParaRPr lang="en-US" sz="2000" b="0" i="0" strike="noStrike" dirty="0" smtClean="0">
              <a:solidFill>
                <a:schemeClr val="tx1"/>
              </a:solidFill>
              <a:latin typeface="Calibri" pitchFamily="34" charset="0"/>
              <a:ea typeface="Times New Roman"/>
              <a:cs typeface="Times New Roman"/>
            </a:endParaRPr>
          </a:p>
          <a:p>
            <a:pPr>
              <a:defRPr/>
            </a:pPr>
            <a:endParaRPr sz="2000" b="0" i="0" strike="noStrike" dirty="0">
              <a:solidFill>
                <a:schemeClr val="tx1"/>
              </a:solidFill>
              <a:latin typeface="Calibri" pitchFamily="34" charset="0"/>
              <a:ea typeface="Times New Roman"/>
              <a:cs typeface="Times New Roman"/>
            </a:endParaRPr>
          </a:p>
          <a:p>
            <a:pPr>
              <a:defRPr/>
            </a:pPr>
            <a:r>
              <a:rPr sz="2000" b="0" i="0" strike="noStrike" dirty="0" err="1">
                <a:solidFill>
                  <a:schemeClr val="tx1"/>
                </a:solidFill>
                <a:latin typeface="Calibri" pitchFamily="34" charset="0"/>
                <a:ea typeface="Times New Roman"/>
                <a:cs typeface="Times New Roman"/>
              </a:rPr>
              <a:t>WiFi</a:t>
            </a:r>
            <a:r>
              <a:rPr sz="2000" b="0" i="0" strike="noStrike" dirty="0">
                <a:solidFill>
                  <a:schemeClr val="tx1"/>
                </a:solidFill>
                <a:latin typeface="Calibri" pitchFamily="34" charset="0"/>
                <a:ea typeface="Times New Roman"/>
                <a:cs typeface="Times New Roman"/>
              </a:rPr>
              <a:t> </a:t>
            </a:r>
            <a:r>
              <a:rPr lang="en-US" sz="2000" b="0" i="0" strike="noStrike" dirty="0" smtClean="0">
                <a:solidFill>
                  <a:schemeClr val="tx1"/>
                </a:solidFill>
                <a:latin typeface="Calibri" pitchFamily="34" charset="0"/>
                <a:ea typeface="Times New Roman"/>
                <a:cs typeface="Times New Roman"/>
              </a:rPr>
              <a:t>OK </a:t>
            </a:r>
            <a:r>
              <a:rPr sz="2000" b="0" i="0" strike="noStrike" dirty="0" smtClean="0">
                <a:solidFill>
                  <a:schemeClr val="tx1"/>
                </a:solidFill>
                <a:latin typeface="Calibri" pitchFamily="34" charset="0"/>
                <a:ea typeface="Times New Roman"/>
                <a:cs typeface="Times New Roman"/>
              </a:rPr>
              <a:t>in </a:t>
            </a:r>
            <a:r>
              <a:rPr sz="2000" b="0" i="0" strike="noStrike" dirty="0">
                <a:solidFill>
                  <a:schemeClr val="tx1"/>
                </a:solidFill>
                <a:latin typeface="Calibri" pitchFamily="34" charset="0"/>
                <a:ea typeface="Times New Roman"/>
                <a:cs typeface="Times New Roman"/>
              </a:rPr>
              <a:t>the afternoon when lots of </a:t>
            </a:r>
            <a:r>
              <a:rPr sz="2000" b="0" i="0" strike="noStrike" dirty="0" smtClean="0">
                <a:solidFill>
                  <a:schemeClr val="tx1"/>
                </a:solidFill>
                <a:latin typeface="Calibri" pitchFamily="34" charset="0"/>
                <a:ea typeface="Times New Roman"/>
                <a:cs typeface="Times New Roman"/>
              </a:rPr>
              <a:t>people</a:t>
            </a:r>
            <a:r>
              <a:rPr lang="en-US" sz="2000" dirty="0" smtClean="0">
                <a:solidFill>
                  <a:schemeClr val="tx1"/>
                </a:solidFill>
                <a:latin typeface="Calibri" pitchFamily="34" charset="0"/>
                <a:ea typeface="Times New Roman"/>
                <a:cs typeface="Times New Roman"/>
              </a:rPr>
              <a:t> have </a:t>
            </a:r>
            <a:r>
              <a:rPr sz="2000" b="0" i="0" strike="noStrike" dirty="0" smtClean="0">
                <a:solidFill>
                  <a:schemeClr val="tx1"/>
                </a:solidFill>
                <a:latin typeface="Calibri" pitchFamily="34" charset="0"/>
                <a:ea typeface="Times New Roman"/>
                <a:cs typeface="Times New Roman"/>
              </a:rPr>
              <a:t>left </a:t>
            </a:r>
            <a:r>
              <a:rPr sz="2000" b="0" i="0" strike="noStrike" dirty="0">
                <a:solidFill>
                  <a:schemeClr val="tx1"/>
                </a:solidFill>
                <a:latin typeface="Calibri" pitchFamily="34" charset="0"/>
                <a:ea typeface="Times New Roman"/>
                <a:cs typeface="Times New Roman"/>
              </a:rPr>
              <a:t>the </a:t>
            </a:r>
            <a:r>
              <a:rPr sz="2000" b="0" i="0" strike="noStrike" dirty="0" smtClean="0">
                <a:solidFill>
                  <a:schemeClr val="tx1"/>
                </a:solidFill>
                <a:latin typeface="Calibri" pitchFamily="34" charset="0"/>
                <a:ea typeface="Times New Roman"/>
                <a:cs typeface="Times New Roman"/>
              </a:rPr>
              <a:t>venue</a:t>
            </a:r>
            <a:endParaRPr lang="en-US" sz="2000" b="0" i="0" strike="noStrike" dirty="0" smtClean="0">
              <a:solidFill>
                <a:schemeClr val="tx1"/>
              </a:solidFill>
              <a:latin typeface="Calibri" pitchFamily="34" charset="0"/>
              <a:ea typeface="Times New Roman"/>
              <a:cs typeface="Times New Roman"/>
            </a:endParaRPr>
          </a:p>
          <a:p>
            <a:pPr>
              <a:defRPr/>
            </a:pPr>
            <a:endParaRPr lang="en-US" sz="2000" dirty="0" smtClean="0">
              <a:solidFill>
                <a:schemeClr val="tx1"/>
              </a:solidFill>
              <a:latin typeface="Calibri" pitchFamily="34" charset="0"/>
              <a:ea typeface="Times New Roman"/>
              <a:cs typeface="Times New Roman"/>
            </a:endParaRPr>
          </a:p>
          <a:p>
            <a:pPr>
              <a:defRPr/>
            </a:pPr>
            <a:r>
              <a:rPr lang="en-US" sz="2000" dirty="0" smtClean="0">
                <a:solidFill>
                  <a:schemeClr val="tx1"/>
                </a:solidFill>
                <a:latin typeface="Calibri" pitchFamily="34" charset="0"/>
                <a:ea typeface="Times New Roman"/>
                <a:cs typeface="Times New Roman"/>
              </a:rPr>
              <a:t>Worse throughput </a:t>
            </a:r>
            <a:r>
              <a:rPr sz="2000" b="0" i="0" strike="noStrike" dirty="0" smtClean="0">
                <a:solidFill>
                  <a:schemeClr val="tx1"/>
                </a:solidFill>
                <a:latin typeface="Calibri" pitchFamily="34" charset="0"/>
                <a:ea typeface="Times New Roman"/>
                <a:cs typeface="Times New Roman"/>
              </a:rPr>
              <a:t>during </a:t>
            </a:r>
            <a:r>
              <a:rPr sz="2000" b="0" i="0" strike="noStrike" dirty="0">
                <a:solidFill>
                  <a:schemeClr val="tx1"/>
                </a:solidFill>
                <a:latin typeface="Calibri" pitchFamily="34" charset="0"/>
                <a:ea typeface="Times New Roman"/>
                <a:cs typeface="Times New Roman"/>
              </a:rPr>
              <a:t>the opening </a:t>
            </a:r>
            <a:r>
              <a:rPr sz="2000" b="0" i="0" strike="noStrike" dirty="0" smtClean="0">
                <a:solidFill>
                  <a:schemeClr val="tx1"/>
                </a:solidFill>
                <a:latin typeface="Calibri" pitchFamily="34" charset="0"/>
                <a:ea typeface="Times New Roman"/>
                <a:cs typeface="Times New Roman"/>
              </a:rPr>
              <a:t>reception</a:t>
            </a:r>
            <a:r>
              <a:rPr lang="en-US" sz="2000" b="0" i="0" strike="noStrike" dirty="0" smtClean="0">
                <a:solidFill>
                  <a:schemeClr val="tx1"/>
                </a:solidFill>
                <a:latin typeface="Calibri" pitchFamily="34" charset="0"/>
                <a:ea typeface="Times New Roman"/>
                <a:cs typeface="Times New Roman"/>
              </a:rPr>
              <a:t> (17.00)</a:t>
            </a:r>
          </a:p>
          <a:p>
            <a:pPr>
              <a:defRPr/>
            </a:pPr>
            <a:endParaRPr sz="2000" b="0" i="0" strike="noStrike" dirty="0">
              <a:solidFill>
                <a:schemeClr val="tx1"/>
              </a:solidFill>
              <a:latin typeface="Calibri" pitchFamily="34" charset="0"/>
              <a:ea typeface="Times New Roman"/>
              <a:cs typeface="Times New Roman"/>
            </a:endParaRPr>
          </a:p>
          <a:p>
            <a:pPr>
              <a:defRPr/>
            </a:pPr>
            <a:r>
              <a:rPr sz="2000" b="0" i="0" strike="noStrike" dirty="0" err="1" smtClean="0">
                <a:solidFill>
                  <a:schemeClr val="tx1"/>
                </a:solidFill>
                <a:latin typeface="Calibri" pitchFamily="34" charset="0"/>
                <a:ea typeface="Times New Roman"/>
                <a:cs typeface="Times New Roman"/>
              </a:rPr>
              <a:t>WiF</a:t>
            </a:r>
            <a:r>
              <a:rPr lang="en-US" sz="2000" b="0" i="0" strike="noStrike" dirty="0" err="1" smtClean="0">
                <a:solidFill>
                  <a:schemeClr val="tx1"/>
                </a:solidFill>
                <a:latin typeface="Calibri" pitchFamily="34" charset="0"/>
                <a:ea typeface="Times New Roman"/>
                <a:cs typeface="Times New Roman"/>
              </a:rPr>
              <a:t>i</a:t>
            </a:r>
            <a:r>
              <a:rPr sz="2000" b="0" i="0" strike="noStrike" dirty="0" smtClean="0">
                <a:solidFill>
                  <a:schemeClr val="tx1"/>
                </a:solidFill>
                <a:latin typeface="Calibri" pitchFamily="34" charset="0"/>
                <a:ea typeface="Times New Roman"/>
                <a:cs typeface="Times New Roman"/>
              </a:rPr>
              <a:t> </a:t>
            </a:r>
            <a:r>
              <a:rPr lang="en-US" sz="2000" b="0" i="0" strike="noStrike" dirty="0" smtClean="0">
                <a:solidFill>
                  <a:schemeClr val="tx1"/>
                </a:solidFill>
                <a:latin typeface="Calibri" pitchFamily="34" charset="0"/>
                <a:ea typeface="Times New Roman"/>
                <a:cs typeface="Times New Roman"/>
              </a:rPr>
              <a:t>OK </a:t>
            </a:r>
            <a:r>
              <a:rPr sz="2000" b="0" i="0" strike="noStrike" dirty="0" smtClean="0">
                <a:solidFill>
                  <a:schemeClr val="tx1"/>
                </a:solidFill>
                <a:latin typeface="Calibri" pitchFamily="34" charset="0"/>
                <a:ea typeface="Times New Roman"/>
                <a:cs typeface="Times New Roman"/>
              </a:rPr>
              <a:t>in </a:t>
            </a:r>
            <a:r>
              <a:rPr sz="2000" b="0" i="0" strike="noStrike" dirty="0">
                <a:solidFill>
                  <a:schemeClr val="tx1"/>
                </a:solidFill>
                <a:latin typeface="Calibri" pitchFamily="34" charset="0"/>
                <a:ea typeface="Times New Roman"/>
                <a:cs typeface="Times New Roman"/>
              </a:rPr>
              <a:t>the evening</a:t>
            </a:r>
          </a:p>
        </p:txBody>
      </p:sp>
    </p:spTree>
    <p:extLst>
      <p:ext uri="{BB962C8B-B14F-4D97-AF65-F5344CB8AC3E}">
        <p14:creationId xmlns:p14="http://schemas.microsoft.com/office/powerpoint/2010/main" val="35829731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314091" y="189373"/>
            <a:ext cx="11238572" cy="1026613"/>
          </a:xfrm>
          <a:prstGeom prst="rect">
            <a:avLst/>
          </a:prstGeom>
        </p:spPr>
        <p:txBody>
          <a:bodyPr vert="horz" lIns="91440" tIns="45720" rIns="91440" bIns="45720" rtlCol="0" anchor="ctr">
            <a:normAutofit/>
          </a:bodyPr>
          <a:lstStyle/>
          <a:p>
            <a:pPr>
              <a:lnSpc>
                <a:spcPct val="90000"/>
              </a:lnSpc>
              <a:spcBef>
                <a:spcPct val="0"/>
              </a:spcBef>
              <a:defRPr/>
            </a:pPr>
            <a:r>
              <a:rPr lang="en-US" sz="3100" b="1" dirty="0">
                <a:solidFill>
                  <a:schemeClr val="accent1">
                    <a:lumMod val="50000"/>
                  </a:schemeClr>
                </a:solidFill>
                <a:ea typeface="TImes New Roman"/>
                <a:cs typeface="TImes New Roman"/>
              </a:rPr>
              <a:t>Feedback from TNC19 &amp; 6th SIG-PMV Meeting Audience</a:t>
            </a: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7" name="Content Placeholder 2"/>
          <p:cNvSpPr>
            <a:spLocks noGrp="1"/>
          </p:cNvSpPr>
          <p:nvPr>
            <p:ph idx="1"/>
          </p:nvPr>
        </p:nvSpPr>
        <p:spPr bwMode="auto">
          <a:xfrm>
            <a:off x="452438" y="786499"/>
            <a:ext cx="10055542" cy="5154653"/>
          </a:xfrm>
        </p:spPr>
        <p:txBody>
          <a:bodyPr>
            <a:noAutofit/>
          </a:bodyPr>
          <a:lstStyle/>
          <a:p>
            <a:pPr algn="just">
              <a:defRPr/>
            </a:pPr>
            <a:r>
              <a:rPr lang="en-US" sz="2000" dirty="0" smtClean="0">
                <a:solidFill>
                  <a:schemeClr val="tx1"/>
                </a:solidFill>
                <a:ea typeface="Times New Roman"/>
                <a:cs typeface="Times New Roman"/>
              </a:rPr>
              <a:t>Probing period of deterministic measurements should be decreased. In TNC19 pilot it was 20 minutes.</a:t>
            </a:r>
          </a:p>
          <a:p>
            <a:pPr algn="just">
              <a:defRPr/>
            </a:pPr>
            <a:endParaRPr lang="en-US" sz="2000" dirty="0">
              <a:solidFill>
                <a:schemeClr val="tx1"/>
              </a:solidFill>
              <a:ea typeface="Times New Roman"/>
              <a:cs typeface="Times New Roman"/>
            </a:endParaRPr>
          </a:p>
          <a:p>
            <a:pPr algn="just">
              <a:defRPr/>
            </a:pPr>
            <a:r>
              <a:rPr lang="en-US" sz="2000" dirty="0">
                <a:solidFill>
                  <a:schemeClr val="tx1"/>
                </a:solidFill>
                <a:ea typeface="Times New Roman"/>
                <a:cs typeface="Times New Roman"/>
              </a:rPr>
              <a:t>Charts demonstrating more than a single line, e.g. three lines corresponding to the measurements of all the available test tools, obstruct the audience from reaching quick and useful conclusions</a:t>
            </a:r>
            <a:r>
              <a:rPr lang="en-US" sz="2000" dirty="0" smtClean="0">
                <a:solidFill>
                  <a:schemeClr val="tx1"/>
                </a:solidFill>
                <a:ea typeface="Times New Roman"/>
                <a:cs typeface="Times New Roman"/>
              </a:rPr>
              <a:t>.</a:t>
            </a:r>
          </a:p>
          <a:p>
            <a:pPr algn="just">
              <a:defRPr/>
            </a:pPr>
            <a:endParaRPr lang="en-US" sz="2000" dirty="0" smtClean="0">
              <a:solidFill>
                <a:schemeClr val="tx1"/>
              </a:solidFill>
              <a:ea typeface="Times New Roman"/>
              <a:cs typeface="Times New Roman"/>
            </a:endParaRPr>
          </a:p>
          <a:p>
            <a:pPr algn="just">
              <a:defRPr/>
            </a:pPr>
            <a:r>
              <a:rPr lang="en-US" sz="2000" dirty="0" err="1" smtClean="0">
                <a:solidFill>
                  <a:schemeClr val="tx1"/>
                </a:solidFill>
                <a:ea typeface="Times New Roman"/>
                <a:cs typeface="Times New Roman"/>
              </a:rPr>
              <a:t>WiFiMon</a:t>
            </a:r>
            <a:r>
              <a:rPr lang="en-US" sz="2000" dirty="0" smtClean="0">
                <a:solidFill>
                  <a:schemeClr val="tx1"/>
                </a:solidFill>
                <a:ea typeface="Times New Roman"/>
                <a:cs typeface="Times New Roman"/>
              </a:rPr>
              <a:t> dashboard should become GDPR compliant. </a:t>
            </a:r>
            <a:endParaRPr lang="en-US" sz="2000" dirty="0">
              <a:solidFill>
                <a:schemeClr val="tx1"/>
              </a:solidFill>
              <a:ea typeface="Times New Roman"/>
              <a:cs typeface="Times New Roman"/>
            </a:endParaRPr>
          </a:p>
          <a:p>
            <a:pPr algn="just">
              <a:defRPr/>
            </a:pPr>
            <a:endParaRPr lang="en-US" sz="2000" dirty="0">
              <a:solidFill>
                <a:schemeClr val="tx1"/>
              </a:solidFill>
              <a:ea typeface="Times New Roman"/>
              <a:cs typeface="Times New Roman"/>
            </a:endParaRPr>
          </a:p>
          <a:p>
            <a:pPr algn="just">
              <a:defRPr/>
            </a:pPr>
            <a:r>
              <a:rPr lang="en-US" sz="2000" dirty="0" smtClean="0">
                <a:solidFill>
                  <a:schemeClr val="tx1"/>
                </a:solidFill>
                <a:ea typeface="Times New Roman"/>
                <a:cs typeface="Times New Roman"/>
              </a:rPr>
              <a:t>Work needs to be done on RADIUS logs privacy.</a:t>
            </a:r>
          </a:p>
          <a:p>
            <a:pPr algn="just">
              <a:defRPr/>
            </a:pPr>
            <a:endParaRPr lang="en-US" sz="2000" dirty="0" smtClean="0">
              <a:solidFill>
                <a:schemeClr val="tx1"/>
              </a:solidFill>
              <a:ea typeface="Times New Roman"/>
              <a:cs typeface="Times New Roman"/>
            </a:endParaRPr>
          </a:p>
          <a:p>
            <a:pPr algn="just">
              <a:defRPr/>
            </a:pPr>
            <a:r>
              <a:rPr lang="en-US" sz="2000" dirty="0" err="1" smtClean="0">
                <a:solidFill>
                  <a:schemeClr val="tx1"/>
                </a:solidFill>
                <a:ea typeface="Times New Roman"/>
                <a:cs typeface="Times New Roman"/>
              </a:rPr>
              <a:t>WiFiMon</a:t>
            </a:r>
            <a:r>
              <a:rPr lang="en-US" sz="2000" dirty="0" smtClean="0">
                <a:solidFill>
                  <a:schemeClr val="tx1"/>
                </a:solidFill>
                <a:ea typeface="Times New Roman"/>
                <a:cs typeface="Times New Roman"/>
              </a:rPr>
              <a:t> </a:t>
            </a:r>
            <a:r>
              <a:rPr lang="en-US" sz="2000" dirty="0" smtClean="0">
                <a:solidFill>
                  <a:schemeClr val="tx1"/>
                </a:solidFill>
                <a:ea typeface="Times New Roman"/>
                <a:cs typeface="Times New Roman"/>
              </a:rPr>
              <a:t>Analysis Server &amp; </a:t>
            </a:r>
            <a:r>
              <a:rPr lang="en-US" sz="2000" dirty="0" err="1" smtClean="0">
                <a:solidFill>
                  <a:schemeClr val="tx1"/>
                </a:solidFill>
                <a:ea typeface="Times New Roman"/>
                <a:cs typeface="Times New Roman"/>
              </a:rPr>
              <a:t>WiFiMon</a:t>
            </a:r>
            <a:r>
              <a:rPr lang="en-US" sz="2000" dirty="0" smtClean="0">
                <a:solidFill>
                  <a:schemeClr val="tx1"/>
                </a:solidFill>
                <a:ea typeface="Times New Roman"/>
                <a:cs typeface="Times New Roman"/>
              </a:rPr>
              <a:t> Test </a:t>
            </a:r>
            <a:r>
              <a:rPr lang="en-US" sz="2000" dirty="0" smtClean="0">
                <a:solidFill>
                  <a:schemeClr val="tx1"/>
                </a:solidFill>
                <a:ea typeface="Times New Roman"/>
                <a:cs typeface="Times New Roman"/>
              </a:rPr>
              <a:t>Server installation should be automated.</a:t>
            </a:r>
          </a:p>
          <a:p>
            <a:pPr algn="just">
              <a:defRPr/>
            </a:pPr>
            <a:endParaRPr lang="en-US" sz="2000" dirty="0" smtClean="0">
              <a:solidFill>
                <a:schemeClr val="tx1"/>
              </a:solidFill>
              <a:ea typeface="Times New Roman"/>
              <a:cs typeface="Times New Roman"/>
            </a:endParaRPr>
          </a:p>
          <a:p>
            <a:pPr algn="just">
              <a:defRPr/>
            </a:pPr>
            <a:r>
              <a:rPr lang="en-US" sz="2000" dirty="0" smtClean="0">
                <a:solidFill>
                  <a:schemeClr val="tx1"/>
                </a:solidFill>
                <a:ea typeface="Times New Roman"/>
                <a:cs typeface="Times New Roman"/>
              </a:rPr>
              <a:t>Additional information should be extracted from Hardware Probes, e.g. signal strength to detect Internet connection problems.</a:t>
            </a:r>
          </a:p>
          <a:p>
            <a:pPr algn="just">
              <a:defRPr/>
            </a:pPr>
            <a:endParaRPr sz="2000" b="0" i="0" strike="noStrike" dirty="0">
              <a:solidFill>
                <a:schemeClr val="tx1"/>
              </a:solidFill>
              <a:ea typeface="Times New Roman"/>
              <a:cs typeface="Times New Roman"/>
            </a:endParaRPr>
          </a:p>
        </p:txBody>
      </p:sp>
    </p:spTree>
    <p:extLst>
      <p:ext uri="{BB962C8B-B14F-4D97-AF65-F5344CB8AC3E}">
        <p14:creationId xmlns:p14="http://schemas.microsoft.com/office/powerpoint/2010/main" val="7570350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511810" y="436780"/>
            <a:ext cx="11238572" cy="1026613"/>
          </a:xfrm>
          <a:prstGeom prst="rect">
            <a:avLst/>
          </a:prstGeom>
        </p:spPr>
        <p:txBody>
          <a:bodyPr vert="horz" lIns="91440" tIns="45720" rIns="91440" bIns="45720" rtlCol="0" anchor="ctr">
            <a:normAutofit/>
          </a:bodyPr>
          <a:lstStyle/>
          <a:p>
            <a:pPr lvl="0">
              <a:lnSpc>
                <a:spcPct val="90000"/>
              </a:lnSpc>
              <a:spcBef>
                <a:spcPct val="0"/>
              </a:spcBef>
              <a:defRPr/>
            </a:pPr>
            <a:r>
              <a:rPr lang="en-US" sz="3100" b="1" dirty="0" smtClean="0">
                <a:solidFill>
                  <a:schemeClr val="accent1">
                    <a:lumMod val="50000"/>
                  </a:schemeClr>
                </a:solidFill>
                <a:ea typeface="TImes New Roman"/>
                <a:cs typeface="TImes New Roman"/>
              </a:rPr>
              <a:t>Software Revisions</a:t>
            </a:r>
            <a:endParaRPr lang="en-US" sz="3100" b="1" dirty="0">
              <a:solidFill>
                <a:schemeClr val="accent1">
                  <a:lumMod val="50000"/>
                </a:schemeClr>
              </a:solidFill>
              <a:ea typeface="TImes New Roman"/>
              <a:cs typeface="TImes New Roman"/>
            </a:endParaRP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7" name="Content Placeholder 2"/>
          <p:cNvSpPr>
            <a:spLocks noGrp="1"/>
          </p:cNvSpPr>
          <p:nvPr>
            <p:ph idx="1"/>
          </p:nvPr>
        </p:nvSpPr>
        <p:spPr bwMode="auto">
          <a:xfrm>
            <a:off x="452438" y="786499"/>
            <a:ext cx="10055542" cy="5154653"/>
          </a:xfrm>
        </p:spPr>
        <p:txBody>
          <a:bodyPr>
            <a:noAutofit/>
          </a:bodyPr>
          <a:lstStyle/>
          <a:p>
            <a:pPr algn="just">
              <a:defRPr/>
            </a:pPr>
            <a:endParaRPr lang="en-US" sz="2000" dirty="0" smtClean="0">
              <a:solidFill>
                <a:schemeClr val="tx1"/>
              </a:solidFill>
              <a:latin typeface="Times New Roman"/>
              <a:ea typeface="Times New Roman"/>
              <a:cs typeface="Times New Roman"/>
            </a:endParaRPr>
          </a:p>
          <a:p>
            <a:pPr algn="just">
              <a:defRPr/>
            </a:pPr>
            <a:endParaRPr sz="2000" b="0" i="0" strike="noStrike" dirty="0">
              <a:solidFill>
                <a:schemeClr val="tx1"/>
              </a:solidFill>
              <a:latin typeface="Times New Roman"/>
              <a:ea typeface="Times New Roman"/>
              <a:cs typeface="Times New Roman"/>
            </a:endParaRPr>
          </a:p>
        </p:txBody>
      </p:sp>
      <p:sp>
        <p:nvSpPr>
          <p:cNvPr id="8" name="Content Placeholder 2"/>
          <p:cNvSpPr txBox="1">
            <a:spLocks/>
          </p:cNvSpPr>
          <p:nvPr/>
        </p:nvSpPr>
        <p:spPr bwMode="auto">
          <a:xfrm>
            <a:off x="604838" y="1746619"/>
            <a:ext cx="7891462" cy="244438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defRPr/>
            </a:pPr>
            <a:r>
              <a:rPr lang="en-US" sz="2200" dirty="0" smtClean="0">
                <a:solidFill>
                  <a:schemeClr val="tx1"/>
                </a:solidFill>
                <a:ea typeface="Times New Roman"/>
                <a:cs typeface="Times New Roman"/>
              </a:rPr>
              <a:t>Migration from the soon to be deprecated Elasticsearch Transport Client to the novel Java High Level REST Client.</a:t>
            </a:r>
          </a:p>
          <a:p>
            <a:pPr algn="just">
              <a:defRPr/>
            </a:pPr>
            <a:endParaRPr lang="en-US" sz="2200" dirty="0" smtClean="0">
              <a:solidFill>
                <a:schemeClr val="tx1"/>
              </a:solidFill>
              <a:ea typeface="Times New Roman"/>
              <a:cs typeface="Times New Roman"/>
            </a:endParaRPr>
          </a:p>
          <a:p>
            <a:pPr algn="just">
              <a:defRPr/>
            </a:pPr>
            <a:endParaRPr lang="en-US" sz="2200" dirty="0">
              <a:solidFill>
                <a:schemeClr val="tx1"/>
              </a:solidFill>
              <a:ea typeface="Times New Roman"/>
              <a:cs typeface="Times New Roman"/>
            </a:endParaRPr>
          </a:p>
          <a:p>
            <a:pPr algn="just">
              <a:defRPr/>
            </a:pPr>
            <a:r>
              <a:rPr lang="en-US" sz="2200" dirty="0" smtClean="0">
                <a:solidFill>
                  <a:schemeClr val="tx1"/>
                </a:solidFill>
                <a:ea typeface="Times New Roman"/>
                <a:cs typeface="Times New Roman"/>
              </a:rPr>
              <a:t>Migration from Spring Boot 1.4.2. version to Spring Boot 2.1.2 version.</a:t>
            </a:r>
          </a:p>
          <a:p>
            <a:pPr algn="just">
              <a:defRPr/>
            </a:pPr>
            <a:endParaRPr lang="en-US" sz="2200" dirty="0" smtClean="0">
              <a:solidFill>
                <a:schemeClr val="tx1"/>
              </a:solidFill>
              <a:ea typeface="Times New Roman"/>
              <a:cs typeface="Times New Roman"/>
            </a:endParaRPr>
          </a:p>
          <a:p>
            <a:pPr algn="just">
              <a:defRPr/>
            </a:pPr>
            <a:endParaRPr lang="en-US" sz="2200" dirty="0">
              <a:solidFill>
                <a:schemeClr val="tx1"/>
              </a:solidFill>
              <a:ea typeface="Times New Roman"/>
              <a:cs typeface="Times New Roman"/>
            </a:endParaRPr>
          </a:p>
          <a:p>
            <a:pPr algn="just">
              <a:defRPr/>
            </a:pPr>
            <a:r>
              <a:rPr lang="en-US" sz="2200" dirty="0" smtClean="0">
                <a:solidFill>
                  <a:schemeClr val="tx1"/>
                </a:solidFill>
                <a:ea typeface="Times New Roman"/>
                <a:cs typeface="Times New Roman"/>
              </a:rPr>
              <a:t>Migration from ELK stack version 5.6.2 to version 6.8.3</a:t>
            </a:r>
            <a:endParaRPr lang="en-US" sz="2200" dirty="0">
              <a:solidFill>
                <a:schemeClr val="tx1"/>
              </a:solidFill>
              <a:ea typeface="Times New Roman"/>
              <a:cs typeface="Times New Roman"/>
            </a:endParaRPr>
          </a:p>
        </p:txBody>
      </p:sp>
    </p:spTree>
    <p:extLst>
      <p:ext uri="{BB962C8B-B14F-4D97-AF65-F5344CB8AC3E}">
        <p14:creationId xmlns:p14="http://schemas.microsoft.com/office/powerpoint/2010/main" val="19690935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304006" y="520600"/>
            <a:ext cx="11238572" cy="1026613"/>
          </a:xfrm>
          <a:prstGeom prst="rect">
            <a:avLst/>
          </a:prstGeom>
        </p:spPr>
        <p:txBody>
          <a:bodyPr vert="horz" lIns="91440" tIns="45720" rIns="91440" bIns="45720" rtlCol="0" anchor="ctr">
            <a:normAutofit/>
          </a:bodyPr>
          <a:lstStyle/>
          <a:p>
            <a:pPr lvl="0">
              <a:lnSpc>
                <a:spcPct val="90000"/>
              </a:lnSpc>
              <a:spcBef>
                <a:spcPct val="0"/>
              </a:spcBef>
              <a:defRPr/>
            </a:pPr>
            <a:r>
              <a:rPr lang="en-US" sz="3100" b="1" dirty="0">
                <a:solidFill>
                  <a:schemeClr val="accent1">
                    <a:lumMod val="50000"/>
                  </a:schemeClr>
                </a:solidFill>
                <a:ea typeface="TImes New Roman"/>
                <a:cs typeface="TImes New Roman"/>
              </a:rPr>
              <a:t>Feedback Integration – </a:t>
            </a:r>
            <a:r>
              <a:rPr lang="en-US" sz="3100" b="1" dirty="0" smtClean="0">
                <a:solidFill>
                  <a:schemeClr val="accent1">
                    <a:lumMod val="50000"/>
                  </a:schemeClr>
                </a:solidFill>
                <a:ea typeface="TImes New Roman"/>
                <a:cs typeface="TImes New Roman"/>
              </a:rPr>
              <a:t>Frequent Probing Periods</a:t>
            </a:r>
            <a:endParaRPr lang="en-US" sz="3100" b="1" dirty="0">
              <a:solidFill>
                <a:schemeClr val="accent1">
                  <a:lumMod val="50000"/>
                </a:schemeClr>
              </a:solidFill>
              <a:ea typeface="TImes New Roman"/>
              <a:cs typeface="TImes New Roman"/>
            </a:endParaRP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12" name="Content Placeholder 2"/>
          <p:cNvSpPr>
            <a:spLocks noGrp="1"/>
          </p:cNvSpPr>
          <p:nvPr>
            <p:ph idx="1"/>
          </p:nvPr>
        </p:nvSpPr>
        <p:spPr bwMode="auto">
          <a:xfrm>
            <a:off x="2151698" y="3764253"/>
            <a:ext cx="9974580" cy="899187"/>
          </a:xfrm>
        </p:spPr>
        <p:txBody>
          <a:bodyPr>
            <a:noAutofit/>
          </a:bodyPr>
          <a:lstStyle/>
          <a:p>
            <a:pPr marL="0" indent="0" algn="just">
              <a:buNone/>
              <a:defRPr/>
            </a:pPr>
            <a:r>
              <a:rPr lang="en-US" sz="2000" b="1" dirty="0" smtClean="0">
                <a:solidFill>
                  <a:schemeClr val="tx1"/>
                </a:solidFill>
                <a:latin typeface="Calibri" pitchFamily="34" charset="0"/>
                <a:ea typeface="Times New Roman"/>
                <a:cs typeface="Times New Roman"/>
              </a:rPr>
              <a:t>Each test tool performs a measurement every 5 minutes.</a:t>
            </a:r>
            <a:endParaRPr lang="en-US" sz="2000" b="1" i="0" strike="noStrike" dirty="0" smtClean="0">
              <a:solidFill>
                <a:schemeClr val="tx1"/>
              </a:solidFill>
              <a:latin typeface="Calibri" pitchFamily="34" charset="0"/>
              <a:ea typeface="Times New Roman"/>
              <a:cs typeface="Times New Roman"/>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44170" y="1963964"/>
            <a:ext cx="10796726" cy="1061175"/>
          </a:xfrm>
          <a:prstGeom prst="rect">
            <a:avLst/>
          </a:prstGeom>
        </p:spPr>
      </p:pic>
    </p:spTree>
    <p:extLst>
      <p:ext uri="{BB962C8B-B14F-4D97-AF65-F5344CB8AC3E}">
        <p14:creationId xmlns:p14="http://schemas.microsoft.com/office/powerpoint/2010/main" val="38265742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812" y="406597"/>
            <a:ext cx="9894723" cy="474000"/>
          </a:xfrm>
        </p:spPr>
        <p:txBody>
          <a:bodyPr>
            <a:noAutofit/>
          </a:bodyPr>
          <a:lstStyle/>
          <a:p>
            <a:r>
              <a:rPr lang="en-GB" sz="3600" dirty="0" smtClean="0">
                <a:latin typeface="Calibri" pitchFamily="34" charset="0"/>
                <a:cs typeface="Times New Roman" pitchFamily="18" charset="0"/>
              </a:rPr>
              <a:t>Presentation Outline</a:t>
            </a:r>
            <a:endParaRPr lang="en-GB" sz="3600" dirty="0">
              <a:latin typeface="Calibri" pitchFamily="34" charset="0"/>
              <a:cs typeface="Times New Roman" pitchFamily="18" charset="0"/>
            </a:endParaRPr>
          </a:p>
        </p:txBody>
      </p:sp>
      <p:sp>
        <p:nvSpPr>
          <p:cNvPr id="2" name="Content Placeholder 1"/>
          <p:cNvSpPr>
            <a:spLocks noGrp="1"/>
          </p:cNvSpPr>
          <p:nvPr>
            <p:ph idx="1"/>
          </p:nvPr>
        </p:nvSpPr>
        <p:spPr>
          <a:xfrm>
            <a:off x="690378" y="1404503"/>
            <a:ext cx="9528175" cy="5100571"/>
          </a:xfrm>
        </p:spPr>
        <p:txBody>
          <a:bodyPr>
            <a:normAutofit/>
          </a:bodyPr>
          <a:lstStyle/>
          <a:p>
            <a:pPr lvl="0">
              <a:lnSpc>
                <a:spcPct val="120000"/>
              </a:lnSpc>
            </a:pPr>
            <a:r>
              <a:rPr lang="en-GB" sz="2400" dirty="0" err="1" smtClean="0">
                <a:solidFill>
                  <a:schemeClr val="tx1"/>
                </a:solidFill>
                <a:latin typeface="Calibri" pitchFamily="34" charset="0"/>
                <a:cs typeface="Times New Roman" pitchFamily="18" charset="0"/>
              </a:rPr>
              <a:t>WiFiMon</a:t>
            </a:r>
            <a:r>
              <a:rPr lang="en-GB" sz="2400" dirty="0" smtClean="0">
                <a:solidFill>
                  <a:schemeClr val="tx1"/>
                </a:solidFill>
                <a:latin typeface="Calibri" pitchFamily="34" charset="0"/>
                <a:cs typeface="Times New Roman" pitchFamily="18" charset="0"/>
              </a:rPr>
              <a:t>: Introduction &amp; Problem Statement</a:t>
            </a:r>
          </a:p>
          <a:p>
            <a:pPr lvl="0">
              <a:lnSpc>
                <a:spcPct val="120000"/>
              </a:lnSpc>
            </a:pPr>
            <a:r>
              <a:rPr lang="en-GB" sz="2400" dirty="0" err="1" smtClean="0">
                <a:solidFill>
                  <a:schemeClr val="tx1"/>
                </a:solidFill>
                <a:latin typeface="Calibri" pitchFamily="34" charset="0"/>
                <a:cs typeface="Times New Roman" pitchFamily="18" charset="0"/>
              </a:rPr>
              <a:t>WiFiMon</a:t>
            </a:r>
            <a:r>
              <a:rPr lang="en-GB" sz="2400" dirty="0" smtClean="0">
                <a:solidFill>
                  <a:schemeClr val="tx1"/>
                </a:solidFill>
                <a:latin typeface="Calibri" pitchFamily="34" charset="0"/>
                <a:cs typeface="Times New Roman" pitchFamily="18" charset="0"/>
              </a:rPr>
              <a:t>: Data </a:t>
            </a:r>
            <a:r>
              <a:rPr lang="en-GB" sz="2400" dirty="0" smtClean="0">
                <a:solidFill>
                  <a:schemeClr val="tx1"/>
                </a:solidFill>
                <a:latin typeface="Calibri" pitchFamily="34" charset="0"/>
                <a:cs typeface="Times New Roman" pitchFamily="18" charset="0"/>
              </a:rPr>
              <a:t>Flow &amp; Overall Architecture</a:t>
            </a:r>
            <a:endParaRPr lang="en-GB" sz="2400" dirty="0" smtClean="0">
              <a:solidFill>
                <a:schemeClr val="tx1"/>
              </a:solidFill>
              <a:latin typeface="Calibri" pitchFamily="34" charset="0"/>
              <a:cs typeface="Times New Roman" pitchFamily="18" charset="0"/>
            </a:endParaRPr>
          </a:p>
          <a:p>
            <a:pPr lvl="0">
              <a:lnSpc>
                <a:spcPct val="120000"/>
              </a:lnSpc>
            </a:pPr>
            <a:r>
              <a:rPr lang="en-GB" sz="2400" dirty="0" smtClean="0">
                <a:solidFill>
                  <a:schemeClr val="tx1"/>
                </a:solidFill>
                <a:latin typeface="Calibri" pitchFamily="34" charset="0"/>
                <a:cs typeface="Times New Roman" pitchFamily="18" charset="0"/>
              </a:rPr>
              <a:t>Data Collection Technology: </a:t>
            </a:r>
            <a:r>
              <a:rPr lang="en-GB" sz="2400" dirty="0" err="1" smtClean="0">
                <a:solidFill>
                  <a:schemeClr val="tx1"/>
                </a:solidFill>
                <a:latin typeface="Calibri" pitchFamily="34" charset="0"/>
                <a:cs typeface="Times New Roman" pitchFamily="18" charset="0"/>
              </a:rPr>
              <a:t>Crowdsourced</a:t>
            </a:r>
            <a:r>
              <a:rPr lang="en-GB" sz="2400" dirty="0" smtClean="0">
                <a:solidFill>
                  <a:schemeClr val="tx1"/>
                </a:solidFill>
                <a:latin typeface="Calibri" pitchFamily="34" charset="0"/>
                <a:cs typeface="Times New Roman" pitchFamily="18" charset="0"/>
              </a:rPr>
              <a:t> &amp; HW Probe Measurements</a:t>
            </a:r>
            <a:endParaRPr lang="en-GB" sz="2400" dirty="0">
              <a:solidFill>
                <a:schemeClr val="tx1"/>
              </a:solidFill>
              <a:latin typeface="Calibri" pitchFamily="34" charset="0"/>
              <a:cs typeface="Times New Roman" pitchFamily="18" charset="0"/>
            </a:endParaRPr>
          </a:p>
          <a:p>
            <a:pPr lvl="0">
              <a:lnSpc>
                <a:spcPct val="120000"/>
              </a:lnSpc>
            </a:pPr>
            <a:r>
              <a:rPr lang="en-GB" sz="2400" dirty="0" smtClean="0">
                <a:solidFill>
                  <a:schemeClr val="tx1"/>
                </a:solidFill>
                <a:latin typeface="Calibri" pitchFamily="34" charset="0"/>
                <a:cs typeface="Times New Roman" pitchFamily="18" charset="0"/>
              </a:rPr>
              <a:t>TNC19 Pilot &amp; Indicative Results</a:t>
            </a:r>
          </a:p>
          <a:p>
            <a:pPr lvl="0">
              <a:lnSpc>
                <a:spcPct val="120000"/>
              </a:lnSpc>
            </a:pPr>
            <a:r>
              <a:rPr lang="en-GB" sz="2400" dirty="0" smtClean="0">
                <a:solidFill>
                  <a:schemeClr val="tx1"/>
                </a:solidFill>
                <a:latin typeface="Calibri" pitchFamily="34" charset="0"/>
                <a:cs typeface="Times New Roman" pitchFamily="18" charset="0"/>
              </a:rPr>
              <a:t>Feedback from TNC19 &amp; 6</a:t>
            </a:r>
            <a:r>
              <a:rPr lang="en-GB" sz="2400" baseline="30000" dirty="0" smtClean="0">
                <a:solidFill>
                  <a:schemeClr val="tx1"/>
                </a:solidFill>
                <a:latin typeface="Calibri" pitchFamily="34" charset="0"/>
                <a:cs typeface="Times New Roman" pitchFamily="18" charset="0"/>
              </a:rPr>
              <a:t>th</a:t>
            </a:r>
            <a:r>
              <a:rPr lang="en-GB" sz="2400" dirty="0" smtClean="0">
                <a:solidFill>
                  <a:schemeClr val="tx1"/>
                </a:solidFill>
                <a:latin typeface="Calibri" pitchFamily="34" charset="0"/>
                <a:cs typeface="Times New Roman" pitchFamily="18" charset="0"/>
              </a:rPr>
              <a:t> SIG-PMV Meeting Audience</a:t>
            </a:r>
          </a:p>
          <a:p>
            <a:pPr lvl="0">
              <a:lnSpc>
                <a:spcPct val="120000"/>
              </a:lnSpc>
            </a:pPr>
            <a:r>
              <a:rPr lang="en-GB" sz="2400" dirty="0" smtClean="0">
                <a:solidFill>
                  <a:schemeClr val="tx1"/>
                </a:solidFill>
                <a:latin typeface="Calibri" pitchFamily="34" charset="0"/>
                <a:cs typeface="Times New Roman" pitchFamily="18" charset="0"/>
              </a:rPr>
              <a:t>Revision &amp; Changes in </a:t>
            </a:r>
            <a:r>
              <a:rPr lang="en-GB" sz="2400" dirty="0" err="1" smtClean="0">
                <a:solidFill>
                  <a:schemeClr val="tx1"/>
                </a:solidFill>
                <a:latin typeface="Calibri" pitchFamily="34" charset="0"/>
                <a:cs typeface="Times New Roman" pitchFamily="18" charset="0"/>
              </a:rPr>
              <a:t>WiFiMon</a:t>
            </a:r>
            <a:r>
              <a:rPr lang="en-GB" sz="2400" dirty="0" smtClean="0">
                <a:solidFill>
                  <a:schemeClr val="tx1"/>
                </a:solidFill>
                <a:latin typeface="Calibri" pitchFamily="34" charset="0"/>
                <a:cs typeface="Times New Roman" pitchFamily="18" charset="0"/>
              </a:rPr>
              <a:t> – Feedback Integration</a:t>
            </a:r>
            <a:endParaRPr lang="en-GB" sz="2400" dirty="0">
              <a:solidFill>
                <a:schemeClr val="tx1"/>
              </a:solidFill>
              <a:latin typeface="Calibri" pitchFamily="34" charset="0"/>
              <a:cs typeface="Times New Roman" pitchFamily="18" charset="0"/>
            </a:endParaRPr>
          </a:p>
          <a:p>
            <a:pPr lvl="0">
              <a:lnSpc>
                <a:spcPct val="120000"/>
              </a:lnSpc>
            </a:pPr>
            <a:r>
              <a:rPr lang="en-GB" sz="2400" dirty="0" smtClean="0">
                <a:solidFill>
                  <a:schemeClr val="tx1"/>
                </a:solidFill>
                <a:latin typeface="Calibri" pitchFamily="34" charset="0"/>
                <a:cs typeface="Times New Roman" pitchFamily="18" charset="0"/>
              </a:rPr>
              <a:t>Future </a:t>
            </a:r>
            <a:r>
              <a:rPr lang="en-GB" sz="2400" dirty="0">
                <a:solidFill>
                  <a:schemeClr val="tx1"/>
                </a:solidFill>
                <a:latin typeface="Calibri" pitchFamily="34" charset="0"/>
                <a:cs typeface="Times New Roman" pitchFamily="18" charset="0"/>
              </a:rPr>
              <a:t>Work </a:t>
            </a:r>
          </a:p>
          <a:p>
            <a:pPr marL="0" indent="0" algn="ctr">
              <a:buNone/>
            </a:pPr>
            <a:endParaRPr lang="en-GB" sz="1900" dirty="0"/>
          </a:p>
          <a:p>
            <a:pPr marL="0" indent="0" algn="ctr">
              <a:buNone/>
            </a:pPr>
            <a:endParaRPr lang="en-GB" sz="1900" dirty="0"/>
          </a:p>
        </p:txBody>
      </p:sp>
    </p:spTree>
    <p:extLst>
      <p:ext uri="{BB962C8B-B14F-4D97-AF65-F5344CB8AC3E}">
        <p14:creationId xmlns:p14="http://schemas.microsoft.com/office/powerpoint/2010/main" val="4175841842"/>
      </p:ext>
    </p:extLst>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306070" y="32920"/>
            <a:ext cx="11238572" cy="1026613"/>
          </a:xfrm>
          <a:prstGeom prst="rect">
            <a:avLst/>
          </a:prstGeom>
        </p:spPr>
        <p:txBody>
          <a:bodyPr vert="horz" lIns="91440" tIns="45720" rIns="91440" bIns="45720" rtlCol="0" anchor="ctr">
            <a:normAutofit/>
          </a:bodyPr>
          <a:lstStyle/>
          <a:p>
            <a:pPr lvl="0">
              <a:lnSpc>
                <a:spcPct val="90000"/>
              </a:lnSpc>
              <a:spcBef>
                <a:spcPct val="0"/>
              </a:spcBef>
              <a:defRPr/>
            </a:pPr>
            <a:r>
              <a:rPr lang="en-US" sz="3100" b="1" dirty="0">
                <a:solidFill>
                  <a:schemeClr val="accent1">
                    <a:lumMod val="50000"/>
                  </a:schemeClr>
                </a:solidFill>
                <a:ea typeface="TImes New Roman"/>
                <a:cs typeface="TImes New Roman"/>
              </a:rPr>
              <a:t>Feedback Integration – HW </a:t>
            </a:r>
            <a:r>
              <a:rPr lang="en-US" sz="3100" b="1" dirty="0" smtClean="0">
                <a:solidFill>
                  <a:schemeClr val="accent1">
                    <a:lumMod val="50000"/>
                  </a:schemeClr>
                </a:solidFill>
                <a:ea typeface="TImes New Roman"/>
                <a:cs typeface="TImes New Roman"/>
              </a:rPr>
              <a:t>Probes Visualization </a:t>
            </a:r>
            <a:endParaRPr lang="en-US" sz="3100" b="1" dirty="0">
              <a:solidFill>
                <a:schemeClr val="accent1">
                  <a:lumMod val="50000"/>
                </a:schemeClr>
              </a:solidFill>
              <a:ea typeface="TImes New Roman"/>
              <a:cs typeface="TImes New Roman"/>
            </a:endParaRP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12" name="Content Placeholder 2"/>
          <p:cNvSpPr>
            <a:spLocks noGrp="1"/>
          </p:cNvSpPr>
          <p:nvPr>
            <p:ph idx="1"/>
          </p:nvPr>
        </p:nvSpPr>
        <p:spPr bwMode="auto">
          <a:xfrm>
            <a:off x="551498" y="5044413"/>
            <a:ext cx="9974580" cy="899187"/>
          </a:xfrm>
        </p:spPr>
        <p:txBody>
          <a:bodyPr>
            <a:noAutofit/>
          </a:bodyPr>
          <a:lstStyle/>
          <a:p>
            <a:pPr algn="just">
              <a:defRPr/>
            </a:pPr>
            <a:r>
              <a:rPr lang="en-US" sz="2000" b="0" i="0" strike="noStrike" dirty="0" smtClean="0">
                <a:solidFill>
                  <a:schemeClr val="tx1"/>
                </a:solidFill>
                <a:latin typeface="Calibri" pitchFamily="34" charset="0"/>
                <a:ea typeface="Times New Roman"/>
                <a:cs typeface="Times New Roman"/>
              </a:rPr>
              <a:t>All Hardware Probes in one Tab (up: HW Probe #1, down: HW Probe #2)</a:t>
            </a:r>
          </a:p>
          <a:p>
            <a:pPr algn="just">
              <a:defRPr/>
            </a:pPr>
            <a:r>
              <a:rPr lang="en-US" sz="2000" b="0" i="0" strike="noStrike" dirty="0" smtClean="0">
                <a:solidFill>
                  <a:schemeClr val="tx1"/>
                </a:solidFill>
                <a:latin typeface="Calibri" pitchFamily="34" charset="0"/>
                <a:ea typeface="Times New Roman"/>
                <a:cs typeface="Times New Roman"/>
              </a:rPr>
              <a:t>Left Chart: Average of all test tools</a:t>
            </a:r>
          </a:p>
          <a:p>
            <a:pPr algn="just">
              <a:defRPr/>
            </a:pPr>
            <a:r>
              <a:rPr lang="en-US" sz="2000" dirty="0" smtClean="0">
                <a:solidFill>
                  <a:schemeClr val="tx1"/>
                </a:solidFill>
                <a:latin typeface="Calibri" pitchFamily="34" charset="0"/>
                <a:ea typeface="Times New Roman"/>
                <a:cs typeface="Times New Roman"/>
              </a:rPr>
              <a:t>Right Chart: Measurements from each test tool (</a:t>
            </a:r>
            <a:r>
              <a:rPr lang="en-US" sz="2000" dirty="0" err="1" smtClean="0">
                <a:solidFill>
                  <a:schemeClr val="tx1"/>
                </a:solidFill>
                <a:latin typeface="Calibri" pitchFamily="34" charset="0"/>
                <a:ea typeface="Times New Roman"/>
                <a:cs typeface="Times New Roman"/>
              </a:rPr>
              <a:t>Nettest</a:t>
            </a:r>
            <a:r>
              <a:rPr lang="en-US" sz="2000" dirty="0" smtClean="0">
                <a:solidFill>
                  <a:schemeClr val="tx1"/>
                </a:solidFill>
                <a:latin typeface="Calibri" pitchFamily="34" charset="0"/>
                <a:ea typeface="Times New Roman"/>
                <a:cs typeface="Times New Roman"/>
              </a:rPr>
              <a:t>, Boomerang, </a:t>
            </a:r>
            <a:r>
              <a:rPr lang="en-US" sz="2000" dirty="0" err="1" smtClean="0">
                <a:solidFill>
                  <a:schemeClr val="tx1"/>
                </a:solidFill>
                <a:latin typeface="Calibri" pitchFamily="34" charset="0"/>
                <a:ea typeface="Times New Roman"/>
                <a:cs typeface="Times New Roman"/>
              </a:rPr>
              <a:t>Speedtest</a:t>
            </a:r>
            <a:r>
              <a:rPr lang="en-US" sz="2000" dirty="0" smtClean="0">
                <a:solidFill>
                  <a:schemeClr val="tx1"/>
                </a:solidFill>
                <a:latin typeface="Calibri" pitchFamily="34" charset="0"/>
                <a:ea typeface="Times New Roman"/>
                <a:cs typeface="Times New Roman"/>
              </a:rPr>
              <a:t>)</a:t>
            </a:r>
            <a:endParaRPr lang="en-US" sz="2000" b="0" i="0" strike="noStrike" dirty="0" smtClean="0">
              <a:solidFill>
                <a:schemeClr val="tx1"/>
              </a:solidFill>
              <a:latin typeface="Calibri" pitchFamily="34" charset="0"/>
              <a:ea typeface="Times New Roman"/>
              <a:cs typeface="Times New Roman"/>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439" y="569086"/>
            <a:ext cx="10568676" cy="4419047"/>
          </a:xfrm>
          <a:prstGeom prst="rect">
            <a:avLst/>
          </a:prstGeom>
        </p:spPr>
      </p:pic>
    </p:spTree>
    <p:extLst>
      <p:ext uri="{BB962C8B-B14F-4D97-AF65-F5344CB8AC3E}">
        <p14:creationId xmlns:p14="http://schemas.microsoft.com/office/powerpoint/2010/main" val="90343252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306070" y="32920"/>
            <a:ext cx="11238572" cy="1026613"/>
          </a:xfrm>
          <a:prstGeom prst="rect">
            <a:avLst/>
          </a:prstGeom>
        </p:spPr>
        <p:txBody>
          <a:bodyPr vert="horz" lIns="91440" tIns="45720" rIns="91440" bIns="45720" rtlCol="0" anchor="ctr">
            <a:normAutofit/>
          </a:bodyPr>
          <a:lstStyle/>
          <a:p>
            <a:pPr>
              <a:lnSpc>
                <a:spcPct val="90000"/>
              </a:lnSpc>
              <a:spcBef>
                <a:spcPct val="0"/>
              </a:spcBef>
              <a:defRPr/>
            </a:pPr>
            <a:r>
              <a:rPr lang="en-US" sz="3100" b="1" dirty="0">
                <a:solidFill>
                  <a:schemeClr val="accent1">
                    <a:lumMod val="50000"/>
                  </a:schemeClr>
                </a:solidFill>
                <a:ea typeface="TImes New Roman"/>
                <a:cs typeface="TImes New Roman"/>
              </a:rPr>
              <a:t>Feedback Integration – Subnets Tab (</a:t>
            </a:r>
            <a:r>
              <a:rPr lang="en-US" sz="3100" b="1" dirty="0" smtClean="0">
                <a:solidFill>
                  <a:schemeClr val="accent1">
                    <a:lumMod val="50000"/>
                  </a:schemeClr>
                </a:solidFill>
                <a:ea typeface="TImes New Roman"/>
                <a:cs typeface="TImes New Roman"/>
              </a:rPr>
              <a:t>GDPR Compliance)</a:t>
            </a:r>
            <a:endParaRPr lang="en-US" sz="3100" b="1" dirty="0">
              <a:solidFill>
                <a:schemeClr val="accent1">
                  <a:lumMod val="50000"/>
                </a:schemeClr>
              </a:solidFill>
              <a:ea typeface="TImes New Roman"/>
              <a:cs typeface="TImes New Roman"/>
            </a:endParaRP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9180" y="556260"/>
            <a:ext cx="9098280" cy="4346625"/>
          </a:xfrm>
          <a:prstGeom prst="rect">
            <a:avLst/>
          </a:prstGeom>
        </p:spPr>
      </p:pic>
      <p:sp>
        <p:nvSpPr>
          <p:cNvPr id="4" name="Oval 3"/>
          <p:cNvSpPr/>
          <p:nvPr/>
        </p:nvSpPr>
        <p:spPr>
          <a:xfrm>
            <a:off x="3788611" y="1388845"/>
            <a:ext cx="1027230" cy="163629"/>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2" name="Content Placeholder 2"/>
          <p:cNvSpPr>
            <a:spLocks noGrp="1"/>
          </p:cNvSpPr>
          <p:nvPr>
            <p:ph idx="1"/>
          </p:nvPr>
        </p:nvSpPr>
        <p:spPr bwMode="auto">
          <a:xfrm>
            <a:off x="548640" y="4922493"/>
            <a:ext cx="9974580" cy="1413737"/>
          </a:xfrm>
        </p:spPr>
        <p:txBody>
          <a:bodyPr>
            <a:noAutofit/>
          </a:bodyPr>
          <a:lstStyle/>
          <a:p>
            <a:pPr algn="just">
              <a:defRPr/>
            </a:pPr>
            <a:r>
              <a:rPr lang="en-US" sz="2000" b="0" i="0" strike="noStrike" dirty="0" smtClean="0">
                <a:solidFill>
                  <a:schemeClr val="tx1"/>
                </a:solidFill>
                <a:latin typeface="Calibri" pitchFamily="34" charset="0"/>
                <a:ea typeface="Times New Roman"/>
                <a:cs typeface="Times New Roman"/>
              </a:rPr>
              <a:t>Separate Tab for each monitored Subnet.</a:t>
            </a:r>
          </a:p>
          <a:p>
            <a:pPr algn="just">
              <a:defRPr/>
            </a:pPr>
            <a:r>
              <a:rPr lang="en-US" sz="2000" b="0" i="0" strike="noStrike" dirty="0" smtClean="0">
                <a:solidFill>
                  <a:schemeClr val="tx1"/>
                </a:solidFill>
                <a:latin typeface="Calibri" pitchFamily="34" charset="0"/>
                <a:ea typeface="Times New Roman"/>
                <a:cs typeface="Times New Roman"/>
              </a:rPr>
              <a:t>Client IP &amp; MAC addresses are stored / displayed encrypted with AES-CBC-256 algorithm.</a:t>
            </a:r>
            <a:endParaRPr lang="en-US" sz="2000" dirty="0">
              <a:solidFill>
                <a:schemeClr val="tx1"/>
              </a:solidFill>
              <a:latin typeface="Calibri" pitchFamily="34" charset="0"/>
              <a:ea typeface="Times New Roman"/>
              <a:cs typeface="Times New Roman"/>
            </a:endParaRPr>
          </a:p>
          <a:p>
            <a:pPr algn="just">
              <a:defRPr/>
            </a:pPr>
            <a:r>
              <a:rPr lang="en-US" sz="2000" b="0" i="0" strike="noStrike" dirty="0" smtClean="0">
                <a:solidFill>
                  <a:schemeClr val="tx1"/>
                </a:solidFill>
                <a:latin typeface="Calibri" pitchFamily="34" charset="0"/>
                <a:ea typeface="Times New Roman"/>
                <a:cs typeface="Times New Roman"/>
              </a:rPr>
              <a:t>Qualitative Approach: Subnet Administrators do not know which IPs triggered the measurements, but they are interested in the results to learn about their network.</a:t>
            </a:r>
          </a:p>
        </p:txBody>
      </p:sp>
    </p:spTree>
    <p:extLst>
      <p:ext uri="{BB962C8B-B14F-4D97-AF65-F5344CB8AC3E}">
        <p14:creationId xmlns:p14="http://schemas.microsoft.com/office/powerpoint/2010/main" val="31568374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316548" y="284380"/>
            <a:ext cx="11238572" cy="1026613"/>
          </a:xfrm>
          <a:prstGeom prst="rect">
            <a:avLst/>
          </a:prstGeom>
        </p:spPr>
        <p:txBody>
          <a:bodyPr vert="horz" lIns="91440" tIns="45720" rIns="91440" bIns="45720" rtlCol="0" anchor="ctr">
            <a:normAutofit/>
          </a:bodyPr>
          <a:lstStyle/>
          <a:p>
            <a:pPr lvl="0">
              <a:lnSpc>
                <a:spcPct val="90000"/>
              </a:lnSpc>
              <a:spcBef>
                <a:spcPct val="0"/>
              </a:spcBef>
              <a:defRPr/>
            </a:pPr>
            <a:r>
              <a:rPr lang="en-US" sz="3100" b="1" dirty="0">
                <a:solidFill>
                  <a:schemeClr val="accent1">
                    <a:lumMod val="50000"/>
                  </a:schemeClr>
                </a:solidFill>
                <a:ea typeface="TImes New Roman"/>
                <a:cs typeface="TImes New Roman"/>
              </a:rPr>
              <a:t>Feedback Integration – Measurements Tab (</a:t>
            </a:r>
            <a:r>
              <a:rPr lang="en-US" sz="3100" b="1" dirty="0" smtClean="0">
                <a:solidFill>
                  <a:schemeClr val="accent1">
                    <a:lumMod val="50000"/>
                  </a:schemeClr>
                </a:solidFill>
                <a:ea typeface="TImes New Roman"/>
                <a:cs typeface="TImes New Roman"/>
              </a:rPr>
              <a:t>GDPR Compliance)</a:t>
            </a:r>
            <a:endParaRPr lang="en-US" sz="3100" b="1" dirty="0">
              <a:solidFill>
                <a:schemeClr val="accent1">
                  <a:lumMod val="50000"/>
                </a:schemeClr>
              </a:solidFill>
              <a:ea typeface="TImes New Roman"/>
              <a:cs typeface="TImes New Roman"/>
            </a:endParaRP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12" name="Content Placeholder 2"/>
          <p:cNvSpPr>
            <a:spLocks noGrp="1"/>
          </p:cNvSpPr>
          <p:nvPr>
            <p:ph idx="1"/>
          </p:nvPr>
        </p:nvSpPr>
        <p:spPr bwMode="auto">
          <a:xfrm>
            <a:off x="510540" y="4213833"/>
            <a:ext cx="9974580" cy="1413737"/>
          </a:xfrm>
        </p:spPr>
        <p:txBody>
          <a:bodyPr>
            <a:noAutofit/>
          </a:bodyPr>
          <a:lstStyle/>
          <a:p>
            <a:pPr marL="0" indent="0" algn="just">
              <a:buNone/>
              <a:defRPr/>
            </a:pPr>
            <a:r>
              <a:rPr lang="en-US" sz="2000" dirty="0" smtClean="0">
                <a:solidFill>
                  <a:schemeClr val="tx1"/>
                </a:solidFill>
                <a:latin typeface="Calibri" pitchFamily="34" charset="0"/>
                <a:ea typeface="Times New Roman"/>
                <a:cs typeface="Times New Roman"/>
              </a:rPr>
              <a:t>Personal Information is removed:</a:t>
            </a:r>
          </a:p>
          <a:p>
            <a:pPr algn="just">
              <a:defRPr/>
            </a:pPr>
            <a:r>
              <a:rPr lang="en-US" sz="2000" b="0" i="0" strike="noStrike" dirty="0" smtClean="0">
                <a:solidFill>
                  <a:schemeClr val="tx1"/>
                </a:solidFill>
                <a:latin typeface="Calibri" pitchFamily="34" charset="0"/>
                <a:ea typeface="Times New Roman"/>
                <a:cs typeface="Times New Roman"/>
              </a:rPr>
              <a:t>Username</a:t>
            </a:r>
          </a:p>
          <a:p>
            <a:pPr algn="just">
              <a:defRPr/>
            </a:pPr>
            <a:r>
              <a:rPr lang="en-US" sz="2000" dirty="0" smtClean="0">
                <a:solidFill>
                  <a:schemeClr val="tx1"/>
                </a:solidFill>
                <a:latin typeface="Calibri" pitchFamily="34" charset="0"/>
                <a:ea typeface="Times New Roman"/>
                <a:cs typeface="Times New Roman"/>
              </a:rPr>
              <a:t>Client IP address</a:t>
            </a:r>
          </a:p>
          <a:p>
            <a:pPr algn="just">
              <a:defRPr/>
            </a:pPr>
            <a:r>
              <a:rPr lang="en-US" sz="2000" dirty="0" smtClean="0">
                <a:solidFill>
                  <a:schemeClr val="tx1"/>
                </a:solidFill>
                <a:latin typeface="Calibri" pitchFamily="34" charset="0"/>
                <a:ea typeface="Times New Roman"/>
                <a:cs typeface="Times New Roman"/>
              </a:rPr>
              <a:t>Client MAC address</a:t>
            </a:r>
            <a:endParaRPr lang="en-US" sz="2000" b="0" i="0" strike="noStrike" dirty="0" smtClean="0">
              <a:solidFill>
                <a:schemeClr val="tx1"/>
              </a:solidFill>
              <a:latin typeface="Calibri" pitchFamily="34" charset="0"/>
              <a:ea typeface="Times New Roman"/>
              <a:cs typeface="Times New Roman"/>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578"/>
          <a:stretch/>
        </p:blipFill>
        <p:spPr>
          <a:xfrm>
            <a:off x="312419" y="1120140"/>
            <a:ext cx="10769351" cy="2886013"/>
          </a:xfrm>
          <a:prstGeom prst="rect">
            <a:avLst/>
          </a:prstGeom>
        </p:spPr>
      </p:pic>
    </p:spTree>
    <p:extLst>
      <p:ext uri="{BB962C8B-B14F-4D97-AF65-F5344CB8AC3E}">
        <p14:creationId xmlns:p14="http://schemas.microsoft.com/office/powerpoint/2010/main" val="414427951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316548" y="284380"/>
            <a:ext cx="11238572" cy="1026613"/>
          </a:xfrm>
          <a:prstGeom prst="rect">
            <a:avLst/>
          </a:prstGeom>
        </p:spPr>
        <p:txBody>
          <a:bodyPr vert="horz" lIns="91440" tIns="45720" rIns="91440" bIns="45720" rtlCol="0" anchor="ctr">
            <a:normAutofit/>
          </a:bodyPr>
          <a:lstStyle/>
          <a:p>
            <a:pPr>
              <a:lnSpc>
                <a:spcPct val="90000"/>
              </a:lnSpc>
              <a:spcBef>
                <a:spcPct val="0"/>
              </a:spcBef>
              <a:defRPr/>
            </a:pPr>
            <a:r>
              <a:rPr lang="en-US" sz="3100" b="1" dirty="0">
                <a:solidFill>
                  <a:schemeClr val="accent1">
                    <a:lumMod val="50000"/>
                  </a:schemeClr>
                </a:solidFill>
                <a:ea typeface="TImes New Roman"/>
                <a:cs typeface="TImes New Roman"/>
              </a:rPr>
              <a:t>Feedback Integration – </a:t>
            </a:r>
            <a:r>
              <a:rPr lang="en-US" sz="3100" b="1" dirty="0" smtClean="0">
                <a:solidFill>
                  <a:schemeClr val="accent1">
                    <a:lumMod val="50000"/>
                  </a:schemeClr>
                </a:solidFill>
                <a:ea typeface="TImes New Roman"/>
                <a:cs typeface="TImes New Roman"/>
              </a:rPr>
              <a:t>Pie Statistics Tab </a:t>
            </a:r>
            <a:r>
              <a:rPr lang="en-US" sz="3100" b="1" dirty="0">
                <a:solidFill>
                  <a:schemeClr val="accent1">
                    <a:lumMod val="50000"/>
                  </a:schemeClr>
                </a:solidFill>
                <a:ea typeface="TImes New Roman"/>
                <a:cs typeface="TImes New Roman"/>
              </a:rPr>
              <a:t>(</a:t>
            </a:r>
            <a:r>
              <a:rPr lang="en-US" sz="3100" b="1" dirty="0" smtClean="0">
                <a:solidFill>
                  <a:schemeClr val="accent1">
                    <a:lumMod val="50000"/>
                  </a:schemeClr>
                </a:solidFill>
                <a:ea typeface="TImes New Roman"/>
                <a:cs typeface="TImes New Roman"/>
              </a:rPr>
              <a:t>GDPR Compliance)</a:t>
            </a:r>
            <a:endParaRPr lang="en-US" sz="3100" b="1" dirty="0">
              <a:solidFill>
                <a:schemeClr val="accent1">
                  <a:lumMod val="50000"/>
                </a:schemeClr>
              </a:solidFill>
              <a:ea typeface="TImes New Roman"/>
              <a:cs typeface="TImes New Roman"/>
            </a:endParaRP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807" b="4802"/>
          <a:stretch/>
        </p:blipFill>
        <p:spPr>
          <a:xfrm>
            <a:off x="2545080" y="967525"/>
            <a:ext cx="6591588" cy="4686515"/>
          </a:xfrm>
          <a:prstGeom prst="rect">
            <a:avLst/>
          </a:prstGeom>
        </p:spPr>
      </p:pic>
    </p:spTree>
    <p:extLst>
      <p:ext uri="{BB962C8B-B14F-4D97-AF65-F5344CB8AC3E}">
        <p14:creationId xmlns:p14="http://schemas.microsoft.com/office/powerpoint/2010/main" val="194668187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bwMode="auto">
          <a:xfrm>
            <a:off x="316548" y="160338"/>
            <a:ext cx="11238572" cy="1026613"/>
          </a:xfrm>
          <a:prstGeom prst="rect">
            <a:avLst/>
          </a:prstGeom>
        </p:spPr>
        <p:txBody>
          <a:bodyPr vert="horz" lIns="91440" tIns="45720" rIns="91440" bIns="45720" rtlCol="0" anchor="ctr">
            <a:normAutofit/>
          </a:bodyPr>
          <a:lstStyle/>
          <a:p>
            <a:pPr>
              <a:lnSpc>
                <a:spcPct val="90000"/>
              </a:lnSpc>
              <a:spcBef>
                <a:spcPct val="0"/>
              </a:spcBef>
              <a:defRPr/>
            </a:pPr>
            <a:r>
              <a:rPr lang="en-US" sz="3100" b="1" dirty="0">
                <a:solidFill>
                  <a:schemeClr val="accent1">
                    <a:lumMod val="50000"/>
                  </a:schemeClr>
                </a:solidFill>
                <a:ea typeface="TImes New Roman"/>
                <a:cs typeface="TImes New Roman"/>
              </a:rPr>
              <a:t>Feedback Integration – </a:t>
            </a:r>
            <a:r>
              <a:rPr lang="en-US" sz="3100" b="1" dirty="0" smtClean="0">
                <a:solidFill>
                  <a:schemeClr val="accent1">
                    <a:lumMod val="50000"/>
                  </a:schemeClr>
                </a:solidFill>
                <a:ea typeface="TImes New Roman"/>
                <a:cs typeface="TImes New Roman"/>
              </a:rPr>
              <a:t>RADIUS Logs Privacy</a:t>
            </a:r>
            <a:endParaRPr lang="en-US" sz="3100" b="1" dirty="0">
              <a:solidFill>
                <a:schemeClr val="accent1">
                  <a:lumMod val="50000"/>
                </a:schemeClr>
              </a:solidFill>
              <a:ea typeface="TImes New Roman"/>
              <a:cs typeface="TImes New Roman"/>
            </a:endParaRPr>
          </a:p>
          <a:p>
            <a:pPr lvl="0">
              <a:lnSpc>
                <a:spcPct val="90000"/>
              </a:lnSpc>
              <a:spcBef>
                <a:spcPct val="0"/>
              </a:spcBef>
              <a:defRPr/>
            </a:pPr>
            <a:endParaRPr kumimoji="0" lang="en-GB" sz="3600" b="1" i="0" u="none" strike="noStrike" kern="1200" cap="none" spc="0" normalizeH="0" baseline="0" noProof="0" dirty="0">
              <a:ln>
                <a:noFill/>
              </a:ln>
              <a:solidFill>
                <a:schemeClr val="accent1">
                  <a:lumMod val="50000"/>
                </a:schemeClr>
              </a:solidFill>
              <a:effectLst/>
              <a:uLnTx/>
              <a:uFillTx/>
              <a:ea typeface="TImes New Roman"/>
              <a:cs typeface="TImes New Roman"/>
            </a:endParaRPr>
          </a:p>
        </p:txBody>
      </p:sp>
      <p:sp>
        <p:nvSpPr>
          <p:cNvPr id="2050" name="AutoShape 2"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2052" name="AutoShape 4" descr="data:image/png;base64,iVBORw0KGgoAAAANSUhEUgAABLAAAALmCAYAAABSJm0fAAAgAElEQVR4nOzdeZxj1X3nfbJN/CRPXklmyXiSJ4mzTOK8MpmZLBNix05sGYMNgmBju4wNBFewjR1ksHFRxiLGlgMI47LAuBAYBBRlA0WxFKZbLWi6C9GbelE3ohvo6lbvu9R7lfbl9/zBXNU90tVaku6V6vN+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Mj4+bVJk1agAA1EaABQCwrHp/rbdCAGKFGnoVrx2wuFT7nR4KhWRoaEg8Ho9JlVmjBgBAbQRYAADLIsDqb7x2wOJCgAUAWAgCLABAU8qXWYRCIfH5fOLxeGR0dLTu5rzRaLS07E7rJxqNKsdoz7lcLhkaGhKXy1V6TBvf4/GI0+mUoaEhcbvdVZd+xONxmZqaKp3j8/lqBiba8aOjo6WfaWpqSuLxeMVr0GgNMKYPsMqvi4mJCeU1N6K/9qpdS0YCgUDp/fV4PBXvb3mN2hfa8vHKz9P328hnodFrU/+Zi8fjMjExYXitRaPR0nP1aihfnquvvdHPiP51195D/euF5gQCAeX6mpiYMLyey38HN/PeiTT2O7hcvWu/3hja57k8wNKOcbvdMjQ0JE6nU/ldv9DaQ6FQxfHlr0+zNQAAzEOABQBoiv6v1D6fT4aGhiqaz+czPHdqasrw+KGhIeWLdrVjtLCj2nPlX5xDoVApYGqkxkgkUgrNypvT6Sx9mWmmBlSnBVjVriP9a64Xj8dL59a7lvQafX/19NeL0Xlut1ui0Wjpy2+jn4Vmrk3tenO73co4+mstEAhUfT3cbndF2KAFCePj41VrN3oda72G+tcIjWv2eq52PbTzd7C+tmY/n4FAwPDadjqdMjo6qgRYtX7u8qCp2drHx8erHq9/fZqpAQBgLgIsALCI2NmifOZHiY61rzyWakud+vDG6XRKIBCQaDRamv2hPVf+xUb7gq2dIzI/k6Pal4WFLCGMRCKlL1H62TzT09PK43raF/PR0dHSX/UjkUjpS6LL5WqqBrOceuYJ2fPZSzvWTj3zRFvq1H9xHB0dLb2G09PTymteHr5oX4JdLpdMT0+LiCizO4y+0Mbj8dL7q59ZEY1GS/0ZfSGvdq3rr1un01l6Ph6PV3wWyq+NZq/N8s/c+Pi4TE9PK6+X9px+ZkwoFCq9juWBhr4+t9st09PTEo/HJRKJKK9HOf37oj+nPOSwguxujyRWvKtjLbu7PWG19tq53e7SexqNRpXXVD/LSH89lL8P+tCm/DPQyu/gerU5nU7l8xmNRkvXcPlnWv95b3YJYbO1N3J8tWCQP0IAgHURYAGARcymimK7ba5j7ZKRRFvq1H95Mvrru/YFV/8FJR6Pl77UGJ2jfZkeHR01fLyVAEt7bmpqqurPoP+CHolESj9XeWASj8erfsGzYoB1YuxB2XneuR1rJ8YebEud2mtX/r6LqNeM/oum/r0zWjqkfUEt/2KtXUtut9uwFi20Kf/yWmsmhj4sMHq+fLZJ+c/d6LVZ7zOnLRs06k8fbpWfUy0grHa9a32VBypGr4cVZHd7ZG7JOR1rmTduaEud2nWuhbF6Rr9P9deI0TI+7X3QB+6t/A7WxjG6RkSMr2N94GXE6OfRj2UUHrVSu/bZM1rSrb0+RjN2CbAAwNoIsADAInotwKr2P/lGoZP21/BqX2qi0ajhF99WAyx9f9X2adFm42jn6gMsoy9JkUhEQqFQRX8EWK2r99ppXzT1X0y1L8jVlkiJzL+3+kBAe6za8sJq10ytQEYfLBnRrl/9Z6WVa3MhX6yr1djKZ6vea1/v9ei2XguwjALIaDRa2l9MU+960F9j2u+yVn4Ha+93tX39tD71ddT7nLWyiXsrtWsBVrVwPBQKVfyeJ8ACAOsjwAIAi+jnAEs/20PbHLe8tTPA0s9QqDae9qVRf67Wn9PpFJ/PV1qaUwsBVuvqvXbajB+jL8hGs1U05TOfGgmNRMTwmmh3gNXKtdnoF+tIJKJs4q7fmLodn61aM8caeT26rVcCLP1yTm3j/Xobk9e7HspD0FZ+B2uPaTeoKG/ataWvo9YMPX0dzQRYrdSuvxbdbrdMTU3V3ZCdAAsArI8ACwAsop8DLC1QaKTV60uvWgBSa7Pf8qY/Nx6PG27863a7q84oIMBqXb3XzigQMXrfypVfN40GK0b1tDvAauXabOSLtf661YdjnQiwmnm/zNQrAZbI29dF+cbnLpfL8G6cjVwP2nulBb2t/A6udpOB8qbVoV96Wk0rAVar/36EQqGKGw5of5wwCtgIsADA+giwAMAiFkOAVe3LcjULDbBa/SISj8dlenq64g5tRkunCLBa12ggot/Lp5EASwtzmg2wtPe6GwFWM9dmo585/Ubb9WpcSIBVbfYbAdbChUKh0iw6fYCuD7GaCbC096+V38FGMxLr6WSA1ey/H5pIJCJTU1MyOjpa+pmMbthAgAUA1keABQAW0c8BltEX+UYsdAlhu75I6/sr//JOgNW6eq+d0XVTbxlbtWO096/WMiKjY9odYLVybdb7zNVaVtmJAKvaOQRY7RWNRkvvrX4fqkaClvKgt5XfwfXe70bGLbeQJYTtCJbi8XgpECvfU4sACwCsjwALACyinwOsencvExHDvYlaDbD0S1mqLf0rH6/ehsXVvswRYLVOe+3qLc/Uvyf1vswabWCt76vataRtFF1+t752B1itXJv1PnO1QgP9Z8+otmY+W9rssWqbaVcbyyy9EGDV26C8VgjayPugXUut/A42upthvXPqzZYqnx1Z/jMZXePN1l5vz7tqn1sCLACwPgIsALCIfEHkyOlix1rsbLEtdbYSYInML88qXw4j8vYSD6fTWXGO0e3R9WrNxtG+KBktFYnH4+J2u2V0dLRUiz7AMDq+2q3uG5kR1G2F2bOSPXq4Y60we7Ytdeo3zS9/zbX3o/xLq/69KL9etPfV6PrUf2ktD3q068+oz3YHWCLNX5v1PnPaz1z+OYlEIm3dAysajVa9Y55+tpBVAqxi9pQUk3s617KnFlyjPmwxCjSNQlz9dVd+jv4zUL7kudnfwfr322j5dCAQEKfTqfxO1H9ua32mqwVY5QFyq7Vr16JR3folt83UAAAwHwEWAKAprQZY+pDA6XTK+Pi4TExMKBv0ln8Z0//lfXR0tOILuj4I8Pl8ypc8/Rc57YvMxMSE+Hy+ql/Kyu9CWH680YyHWjWgNv3rrV1TExMTyvtm9Hrqvwi73W6ZmJiQ8fHx0pdWp9NpOPNCm2WnXU/l76/RNd2JAKvZa7PeZ07/OdHfqU3/2pYHge24QYLb7Zbx8fHSZ1g/FhpXfhdCo+tZ/97pgxb952Z8fFz5HVs+W6mV38H6z5q2qbz+M2oUwur7K/9M1wqf9deVz+dT+m229vK7EJbXbfTHiHo1AADMR4AFAGhKqwGWyNt/0deHCPovRtU2hi4/Xq88CDAKCiYmJirupmU020tfv9Hdt3w+n2EoUq8GVKffFLz8fa71Hom8fR3qN7qu9z5pAoGA4Z3Jqo3ViQBLpLlrs5GlTdpsGH1fHo9HIpGI4Rf2VgOsWmNpQRozWJo3PT1dcV3q30M9/fVQ63030srv4GqftWrjVLubqxY6Vbvu9GGZ0bXXbO2RSMSw7lo/a70aAADmIsACADQlHo9LKBSq+QUpFApV3atE30e94zSRSKTmsVpftYIL7ZhG/6KujdnoF5hGaoBKe42110x/XTRKu96afe0bfX9rHVOvXq22etdcvWuz3mfOqC/9Z8Xo81Pvc1r+3tQaq3yfJULc1jVyPRsFmvV+R5Zr9ndwo7VVG6O8j2pjNvKZabb2Zo9v9HMLAOg+AiwAAAA0JBqNVg0vtFk31fasQ3uw2TgAYLEiwAIAAEBdRhvMa/R7FFW7uyLagwALALBYEWABAACgIfrNuLXN5/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h8PolGo1XHikaj4vP5xOl0ls7zeDwSCARq1tjKWAAAAAAAAK0iwLIYl8vVdIDl8/lKz7ndbiUEczqdEolEKs6JRCKl4MrpdIrH41HG9vl8hvW1MhYAAAAAAMBCEGBZTK1ZVkZCoVDpnFAoVHo8Ho/L6OhoaVZVOS14Gh0dlXg8Xre/hYwFAAAAAACwEARYFtNsgKUFR+Pj4xXPxePxUn/65X2RSKT0uD680oyPjxvOwmplLAAAAAAAgIUiwLIQbYaT2+1u+BxtGWD5bCmNNtNqamqq9NjU1FTN2VJaHU6nc8FjAQAAAAAALBQBloVowVEzy/DqzdjSZlNNTEyUHpuYmKh4TE8/m2qhYwEAAAAAACwUAZaFBAKB0gys0dFRZZN1o7v86fekqsYorNJmStUKmsr7bXUsAAAAAACAhSLAshAtAKrWyu/y10yopJ/V1UyApS0XbHUsAAAAAACAhSLAspBAICAul0s8Ho8y2yoUConL5ZKhoSFxuVzK4/0UYG3atIlGo9FoNBqNRqPRaDSayc2KCLB6hP7Oga2ESqOjo6XHmgmwtBlfrY7VDLM/oDQajUaj0Wg0Go1Go9EIsLBA5cGTPtSqxmhfqtHR0ab3wGp1LAAAAAAAgIUiwOohRjOntFApHo8bnuPz+arehXB8fNzwnGg0WvMuhM2MBQAAAAAAsFAEWBYRjUbF4/HUXH5nFGBpdyrUlhVWOycQCJQem5qaqrlXlbZcUL/fVqtjAQAAAAAALBQBloXUCoji8bjh89qsJ5/PV3GOfiaVflP4ao/X67OVsQAAAIB+V0wfMbsEAOh7BFgWMj4+LkNDQ+J2u5UQKB6Pl2Y3lc+K0m+urp/5FI/HS3tdGc200vpzu93KkkB9f+VBWqtjAQAAAP0sd9B4aw4AQPsQYFlIPB4Xt9tdConcbncpaBoaGhKn01m6K6CeNjNKf442W6vaOZFIRDnG4/EoYxvNsmp1LAAAAKCfZbZea3YJAND3CLAsaGpqSgmTXC6X+Hy+mkvzAoGAEnY1ck40GhWfzycul6t0nsfjqbuHVStjAQAAAP0qOf3HZpcAAH2PAAsAAAAAWlTMxGVuyTkihZTZpQBAXyPAAgAAAIAW5Y+vlLkl50jhzGazSwGAvkaABQAAAAAtyh14VOaWnCP5oz8zuxQA6GsEWAAAAADQouwOl8wtOUeye+8zuxQA6GsEWAAAAADQonTkGplbco5ktn/T7FIAoK8RYAEAAABAi1Lrz5e5JedI+rV/NrsUAOhrBFgAAAAA0KLkK++WuSXnSCr0IbNLAYC+RoAFAAAAAC0oZmIy5/9/ZG7JOZKY/lOzywGAvkaABQAAAAAtKJzeJHNLznk7wAr8v1LMnjK7JADoWwRYAAAAANCC/JFnSwHW3JJzpHB2q9klAUDfIsACAAAAgBbk9tytBFj5WMDskgCgbxFgAQAAAEALMm/coARY2f2PmF0SAPQtAiwAAAAAaEF6o10JsDIzt5pdEgD0LQIsAAAAAGhBMvg/lAAr/drVZpcEAH2LAAsAAAAAWjDnf4cSYKXWfcDskgCgbxFgAQAAAECTiukjSng1t+QcSax4l9llAUDfIsACAAAAgCblT6yqCLDmlvD1CgA6hd+wAAAAANCk3MFxwwCrkNhjdmkA0JcIsAAAAACgSZmZWw0DrPyJVWaXBgB9iQALAAAAAJqU3nKFYYCVOzhudmkA0JcIsAAAAACgSam17zMMsDI7vmt2aQDQlwiwAAAAAKBJieXvNA6wXr/G7NIAoC8RYAEAAABAMwopw/Bqbsk5kgqdZ3Z1ANCXCLAAAAAAoAmFs1urBljJ6T82uzwA6EsEWAAAAADQhNyR56oGWHNLf9Hs8gCgLxFgAQAAAEATsrs91QOsJedIMXXA7BIBoO8QYAEAAABAEzLbrqsZYOVPrDK7RADoOwRYAAAAANCE9Ea7ElglXvrPyn/nDo6bXSIA9B0CLAAAAABoQvKVdyuBVXrTpcp/Z3Z81+wSAaDvEGABAAAAQBPm/O9QAqvsnnvVAOv1a8wuEQD6DgEWAAAAADSomDqgLh9c/k7Jx5Ypj6XWf8TsMgGg7xBgAQAAAECD8idWqWHV2vdJYfYt5bHkK+82u0wA6DsEWAAAAADQoOz+R9T9r7ZcIVJIqXci9L/D7DIBoO8QYAEAAABAgzIz/6buf7Xj2yIiklj5x8rjxcROkysFgP5CgAUAAAAADUq/9s9KUJXb/7CIiKTWfUB5PH982txCAaDPEGABAAAAQINS6z6oBlXxl0VEJL3lCjXYOjhucqUA0F8IsAAAAACgQYmVf6QEVYW5HSIiknnrG+rSwugdJlcKAP2FAAsAAAAAGlBIHZK5pb9UCqkSy98pUkiLiEh2z4+UACuz7V9NrhYA+gsBFgAAAAA0IH9ynRJSpVb/bem53NEp9e6EG//JxEoBoP8QYAEAAABAA3KHJtSQKvyJ0nP505vUcGvVX5tYKQD0HwIsAAAAAGhAdtdd6jLBN79Weq6YPipz/v+gW174X0UKGROrBYD+QoAFAAAAAA1Ib3OoG7XvuVt5PrnyD9UN3hO7TKoUAPoPARYAAAAANCC18Z+UgCp/5Fn1+bX/oD5/ImhSpQDQfwiwAAAAAKAByVf/Up1hdXqT8nx6y2eU53MHf2pSpQDQfwiwAAAAAKCOYm5WEi/9p/k9rpb9ihQzMeWYzFs3qUsMo3eaVC0A9B8CLAAAAACoo3D2DSWcSr7y7opjsnt+qG7yvs1hQqUA0J8IsAAAAACgjnxsmRJOpdafX3FM7siz6jGbPmZCpQDQnwiwAAAAAKCO7L4H1NlVr19TcUzh1AZ1ltbq/2NCpQDQnwiwAAAAAKCOzHanur/VTlfFMcX0YZlb+gvz+2Qt/28ixbwJ1QJA/yHAAgAAAIA60luuVO8weOBRw+OSK9+lHFdM7u1ypQDQnwiwAAAAAKCO1Np/VIKpwvGVVY57n3rcydVdrhQA+hMBFgAAAADUkVj5B+rMqkTU8Lj05k+rM7UOPdHlSgGgPxFgAQAAAEANxdQBg72tsobHZt78urpX1q67ulwtAPQnAiwAAAAAqCF/ck3Z3QXPrXpsbs/dyrHpbdd3sVIA6F8EWAAAAABQQ+7QE0oolQp/suqx+SNPq8duuqyLlQJA/yLAAgAAAIAastE7lVAq8+aNVY8tnAo1PFsLANA4AiwAAAAAqCGz9V/Vfa1231P12GLqoMwt+bn5/bJe/h0RKXavWADoUwRYAAAAAFBDauPF6p0FjzxX8/jEy7+r3rEwtb9LlQJA/+rZAGtmZkaCwaAEg0Hxer0yOTlZ+m8AAAAAaJfkq/9LCaTyp8O1j1/zHuX4wsm1XaoUAPpXTwVYk5OTMjw8LHa7XWw2W802ODgoIyMjMjMzY3bZAAAAAHpUMXdGEi/+5nwgtexXpZiJ1zwnFf6kOmPr8FNdqhYA+ldPBFhjY2OGodXAwIA4HA6lGYVZDodDwuHafyUBAAAAgHKFs1vVTdlf+bO652Te+GrZnlk/6EKlANDfLB1ghcNhGRwcVIKosbGxumFULBYTv98vIyMjMjAwUDrf6/V2qXIAAAAA/SB/bKkSRqXWX1D3nOyukbK7Fn6tC5UCQH+zbIDl9/tLs65cLteClgIGg8HS7Kzh4WGJxWJtrBQAAABAv8ru9SphVPr1z9c9J3doQj0n/KkuVAoA/c2SAVY4HBa73S6Dg4NtXfo3NjZWCsQAAAAAoJ7M9pvV5YA7vlv3nPzJNeqsrTXv7UKlANDfLBlg+f3+js2UmpycFJfLxSwsAAAAAHWlt3xW3ZD9wFjdcwrJfeq+WSt+rwuVAkB/s2SABQAAAABWkFr7fiWMyh+frn9SsSCJl39n/rylPy/F1MGO1woA/axnA6xgMFgxi8rv94vX6xW/329SVQAAAAD6SXLF7ysBViGxq6HzUqvPVYOvU6EOVwoA/a3nAqxwOFy6s2AwGCw97nK5SncbtNlsMjg4yDJBAAAAAC0rJvfJ3NKfK4VQiZd/R6SYa+jcdPgydenh4ac7XC0A9LeeCrBisVjpzoQ2m620wfvk5GTpMYfDody9EAAAAABakT+xqmwz9vc0fG7mjevVzd93393BSgGg//VUgKXdRbB8dtXg4KAyI0sfdAEAAABAK3KHfqqEUOnNAw2fm911l3Ju5s2vd7BSAOh/PRVgDQ8PKzOvRN4Oq7RQS09bUqhfZggAAAAAjcpG7ygLoYYaPjd36Imy8OvTHawUAPpfTwVYDoejYlaV3+8Xm80mIyMjyuNer5cACwAAAEDLMlu/pC4D3HNvw+dWLD9c+74OVgoA/a+nAixtBtbMzEzpMW2mVfmdB7XH9bO1AAAAAKBRqQ0XqXcSPPp8w+cWk3uUcxMr3tXBSgGg//VUgKXtgTU8PCyxWEzC4XBpryv9nlja43a73cRqAQAAAPSyZPAvlBCqcGZL4ycXc5JY/s7585f+ohTTRzpXLAD0uZ4KsGKxmAwMDJTuOKg1/fLBkZGRUqjl9XpNrBYAAABArypmT0nixV+fn0EV+DUpZk801Udy1d+oAdjpjR2qFgD6X08FWCJvz67Sh1gOh0OZfaV/HAAAAABaUTgTUcKnZPDPm+4jtfHSsiWIz3WgUgBYHHouwNKEw2HD/a1cLpdMTk6aUBEAAACAfpE/9oK6CfuGjzbdR2abQ+kjt7fxTeABAKqeDbAAAAAAoFNye0eV8Cnz+heb7iO76071LoZvDXegUgBYHHo6wAqHwxIMBsXv90swGJRgMKgsJwQAAACAVmTeGlbDp523Nd1H/tBP1Vlcmz/TgUoBYHHoyQBrcnLScDN3rblcLpmZmTG7TAAAAAA9Kr35cnX538HxpvsonAiq+2it/YcOVAoAi0PPBVgul0sJqwYGBsThcIjD4VAet9vthntk9ZpoNCpOp1OGhoZkYmKi6nGBQEDcbrcMDQ3J0NCQuFwu8fl8Eo1Ga/bt8/lK/Q8NDYnH45FAIFCzplbGAgAAAHpJau3fq3cQPBFsuo9iYpfSR2LlH3agUgBYHHoqwAoGg6WAamRkxHCWld/vl8HBwb65E6HH4ykFRdUCLJ/PVzrG7XYr5zidTolEIhXnRCKRUnDldDrF4/GIy+Uqnefz+do2FgAAANBTigVJrvhdJXwqJvc0308hI4mXfmu+n6X/QYqZY20vFwAWg54KsLTZVyMjIzWPi8ViYrfbxWaz9fRSwqmpqVI4VC3ACoVCpedDoVDp8Xg8LqOjo6VZVeW04Gl0dFTi8Xjd/hYyFgAAANBLisk96tK/Fb8rIoWW+kqu+it1Jtfp3l8lAgBm6KkAS1sm2MjSwJGREbHZbBIMNj/V1wq0pYNOp7M068kowNKCo/HxyjX58Xi8FDjpl/dFIpHS4/rwSjM+Pm44C6uVsQAAAIBeky/buyq19u9b7iu18RKlr/zR59tYKQAsHj0VYA0PD4vNZmvoToNer7fhsMuKtBlSU1NTMjExUTXA0pYBls+WMupHo83sqjZbSptp5XQ6FzwWAAAA0GtyB8eV0Cm9+fKW+0pv/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rt458Gyk5b4KczvUOxpO//c2VgoAi0dPBVjhcFiCweCCWy7W2VcAACAASURBVCObwHeb0dJBTTsCrNHR+WnPzQRYkUhkQWM1Y9OmTTQajUaj0Wg0mqlty8aVcnbpr5QCpzNLf1W2bJxuub/wxjVyxv8bpf5ml/6ybNnwsuk/J41Go9VqVtRTAVY/q3UHv2oBViQSaWlfqtHR0ab3wGp1rGaY/QGl0Wg0Go1Go9G2hR5XZkydCPzRgvs8HvgTpc9tocdN/zlpNBqtVrMiAiwLCAQCpXCo0abR/jsejxv27fP5qt6FcHx83PCcaDRa8y6EzYwFAAAA9JL80efVPas2XLjgPtMb7eqm8Edb31MLABarngqwqm2+7vf7xev1itfrlbGxMZmZmelyZQsTCATE4/FUbS6XS4aGhsTlcpUe0zidTmWvqnLazK5AIFB6rNpeWxptuaDL5VIeb2UsAAAAoJfk9tyr3jXw9WsX3Gdm67VKn9m93jZUCgCLi+UDrFgsJi6XS9mEfWRkpPRctY3dvd7++Ueh1tI8bdaTz+ereE4/k0q/r1a1x+v12cpYAAAAQC/JvDWkhE2ZnbcvuM/szn9X+9zubEOlALC4WD7AGhwcNAyoRkZGZGRkRGw2m9jtdnE4HOJwOGRgYKB0jN/vN7v8tqgVYOk3V9fPfIrH46W9roxmWmmzpdxut7IkUN9f+UyrVscCAAAAekV684C63O/gTxbcZ+7Ao+qsrtf+eeGFAsAiY+kAy+/3lwKqyclJCQaD4vf7S6GW3W6XwcHBirsKajO2BgYGTKq8veptjq7NjNICKY/HU1ru53Q6S3cS1ItEIsoxHo9H3G53qR+jWVatjgUAAAD0iuTqv1PCpvyJVxfcZz7+srqvVuhDbagUIiJn/JU3wQLQnywdYGkzrCYnJ5XHZ2Zm6s6y0mZi9dp+WEYaubufto+WFi65XC7x+Xw1l/NFo1Hx+XylPba0GVT19rBqZSwAAADA8oo5SSz/bSVsKiT3Lrjbwtx2pc/k9J+2oVgUkknZ/akLpZjPm10KgC6wdICl7W9ltHm7NgurGm0WVjAY7GSJAAAAAPpEMbFLCZoSK35PpFhceMf5OZl78Tfn+172qyLZkwvvd5FLbFgrO887VxLhDWaXAqALeiLAavY5ERGv10uABQAAAKBh+ePT6kypte9rW9/J4F+oM7vOvt62vher4777ZOd550r8PvbhBRYDAiwAAAAAEJHcwTF1s/XNn2lb36n1H1X31or1xw2nzHToG9fLzvPOlf3XXimFxJzZ5QDoMAIsAAAAABCR7M7vKiFT5q1vtK3vdOTz6t0N9/+4bX0vRrnYUdl92QWy87xz315GuG6V2SUB6LCeCLCCwWBF0/bAMnouGAyyBxYAAACApmReV0Om7N772tf3ju+ofc98q219L0ba/ldaYxkh0P96IsBaSCPAAgAAANCIVOh8dZnfsSVt6zu736fO7ooMtq3vxej42I+VAGvP5RebXRKADiPAAgAAAAARSb7y7o5ttJ6Pv6T0nVp/ftv6XowO3vglJcDaed65ktz6mtllAeggSwdYAAAAANANxUxc5pb9SilgSrz4G1LMnm5f/7NvKgFW4pU/a1vfi00xn5fohe+vCLBYRgj0NwIsAAAAAIte4UxYCZiSr/7P9g6QOyuJwK/PjxH4NSnm2heQLSapN7dWhFcsIwT6n6UDrHA4vKDzvV4vSwgBAAAA1JU/+py6xG+Dve1jJIN/XrZEcVvbx1gMTj4xZhhg7TzvXEnNvGl2eQA6xNIBlsPhkMnJyabPi8Viyh0MAQAAAKCW3J571E3Wt3657WOk1l+gbhIfC7R9jMXgyK03VQ2wTjxyv9nlAegQywdYNptNRkZGGj4nHA7LwMBAaRP3hc7iAgAAAND/Mm/eqIRL2ai77WOkI/+ijJHb/1Dbx1gMdl16XtUAa+9Vl5ldHoAOsXSANTk5WQqiXC5X3ePHxsZKx9vtdsIrAAAAAA1JbfqEGi4derztY2RmblVDsh3fbvsY/S4dnVECq+iF76/Y0D0dnTG7TAAdYOkAS0QNsYaHhyUWi1UcE4vFZHh4uHScw+EwPA4AAAAAjCRX/626vO/k6raPkdv/oDJGOnJN28fod6emnlLCqoM3fqliSSHLCIH+ZPkAS+TtZYF2u11sNpsMDg4q4VT5kkGv12tipQAAAAB6TiEjieXvnA+Xlv68FJP72z5MPrZM3Sh+/UfaPka/O3rbLUpYdXzsx3J2+TKWEQKLQE8EWCKVIdbMzIxMTk6WHrPb7WzYDgAAAKBpxcROJVhKrnxXR8YpnN2qjhP8Hx0Zp28VCrLvC59Vwqq5NUHJ7N8ruz/5UeXxxOYNZlcLoM16JsASEZmZmZHBwcHSbCutaYEWAAAAADSrcHyFOjNq7T90ZJxi9pQkAr9WGifx4m9IMXe2I2P1o/TMm0pItevj50vu2BERETny3W+qM7MefcDkagG0W08FWCJv73elD7GGh4fNLgkAAABAD8sdeETdm2rLFR0bK/nKnyljFWbf7NhY/ebM0il1/6ubrpt/7mfPqM999VqRYtHEagG0W88FWCLqpu3cbRAAAADAQmRmvq2ESpnt3+zYWKn1H1Y3i4+91LGx+s2xu93qLKsHf1R6LrN3t+y+7CPK88nX+J4I9BNLB1jhcFiCwWDVps3Estvt4vf7DY/hboQAAAAAaklHBpVQKbevc3exS0c+p4yV3f9wx8bqNweuG1QCqtlpNfw74rpZvRvhYw+aVCmATrB0gOVwOCr2u2q2sbE7AAAAgFpSofPKZkX5OzZWdubf1NleO1wdG6ufZPbskuhH3lcKp6IX/aNk9u9Vjjk99ZQSYB36+pdNqhZAJxBgAQAAAFjUktN/ou5LdXZbx8bK7XtA3W/r9S90bKx+cvblZUo4deD6z1cck94dlV0f+/D8cR/+O0lGNptQLYBOsHSABQAAAACdVMwck4T/HfN3BnzpP4p08M6A+WNL1TsebriwY2P1k/j9dysBVuze7xsed/jWm9RlhOO+LlcKoFMIsAAAAAAsWoXTG5VAKfnq/+7seGcj6njB/9nR8frFwRu/pARTZwMvGB53+tkJ9W6EQ9cZHgeg91gywJqZmZHJycmO9B0Oh8Xv79yadgAAAAC9I3f4aXVJ38ZLOjpeMXtC5pb9yvyMrxf/o0g+0dExe1328EHZ9U8fUpYGpqMzhsdmdu2Q3ZeeN79X1gXvldS2SJcrBtAJlgywJicnxWazicvV3g0Nw+Gw2O12GRwc5O6EAAAAACS76wfqpurbOj9jJ1G251ZxzjiMwdtmX12pzKra/6Wrah5/+FtDyvEnH3+kO4UC6ChLBlgiIi6XS2w2mwwODi54I/ZYLCZer1dsNpvY7XYJh8NtqhIAAABAL8u8cYMSJmV3fa/jY6bW2dS7Hh5f0fExe9mJh+9XAqljI7fVPP7U04+rdyMc/kqXKgXQSZYNsETmZ2JpQdbk5KTMzDT+14lgMCgul0vsdnupD2ZeAQAAANCkNn1cDZMOP9nxMdNbrlLGzB0c6/iYvezwN7+qBFKnpmpvN5PesV12XfzB+XM+8j5JvfF6l6oF0CmWDrBE3t4Py+FwlIIsm80mAwMD4nA4xOv1VjSXy1VxvN1ul7Ex/lEAAAAAoEqu+hslTCqcXNvxMTPbv6nO+tpZe0bRYpY7EZfdn7xQCbAaCaMO3XKjuozwCb4PAr3O8gGWpnw2VSNtcHBQxsbGmHUFAAAAoFIhJYnlvzUfJi39BSmmDnZ82Oze+9R9t7Z+qeNj9qq59WuUIGrf4IAUM5m6552a/Km6jPDm67tQLYBO6pkASy8YDMrY2Jh4vV4ZHh4Wh8MhDodDRkZGxOv1it/vb2qpIQAAAIDFpzC7XQmSEiv+oCvj5o7+rOzOhxd3ZdxedPKnjyhB1NHbv9XQeemZN2WX/QPzdyO86B8k9dYbHa4WQCf1ZIAFAAAAAAuVj72kBEnJtf/YnXFPb1bGTa36y66M24uOfOcb6lLAp37S8LmHyvfOmhjvYKUAOo0ACwAAAMCilN3/kDoTasuV3Rk4E5c5/zvmZ3699F+kWEh1Z+wekp89K3uv/LgSQiW3bGz4/JNPPqace9j5tQ5WC6DTCLAAAAAALEqZmW+pe1Ftd3Zt7OT0H6ubx8/t7NrYvSK5ZZMSQO294lIpzJ5t+PzUW9skeuH755cR2j8gqZk3O1gxgE4iwAIAAACwKKVfu1q9G+C+B7o2dmrdB5Sx88enuzZ2rzg1+bg6g+rW4ab7OPSN69VlhJM/7UClALqBAAsAAADAopRaZ1NCpFxsWdfGTm+5Qh37IPszlTt6x61K+HRi3Nd0HyefGFNDsFtu7EClALqBAAsAAADAolSxjO9s9+5Sl3nrG+rsr+gdXRu7FxRzWdl3zeVK+DS3blXT/aTeeF2iH3lfqY9dl9gkvZM71gO9iAALAAAAwKJTTB2WhP8/zG+k/uJ/kmJutmvjZ/f8SN1/a+u/dm3sXpB6c6sSXu355EclfzzeUl+Hhh3qMsJnnmhztQC6gQALAAAAwKKTPxVSAqTkq3/Z3fGPTinjpzb+U1fHt7rTP3tGCZ0O3XxDy32d+OnDSl9Hbr2pjZUC6JaeCrAcDofYbLaGjh0eHhabzSYzM0wPBQAAAKDKHX7K1ACpcHqTGqCt+uuujm91x35wuxI6Hffd13Jfya2vyc7z3zO/jPDSD0k6uqON1QLohr4PsILBYIerAgAAANBrsru+ry7h2+bo6vjF9FGZW/pL80sYl/9XkWK2qzVY2f4vX60EWLPBlxfU36Gh69RlhM9OtKlSAN1i+QBrcnJSvF6veL1eGRgYEJvNVvrvak0Lr2w2m4TDYbN/BAAAAAAWk9n2FXUT9V13db2G5Mo/VDeRT+zqeg1WlNm1U6K6GVPRiz8o2UMHFtTnyXGfejfCbw+3qVoA3WL5AEubddVKc7lcZpcPAAAAwILSmy5VwqPc4e7PyEmt+welhvxxVo+IiJwJLFHCpoNfu3bBfSZf3yw7P/x3pT53f/x8yewhMAR6ieUDrFZmYHm9XvH7/WaXDgAAAMCikqv+Sg2PTq7reg3pLZ9RQ7SDP+16DVYUGx1RAqz4fZ629Hvwxi8p/Z5+frIt/QLoDssHWHrN7IEFAAAAAEaK+TlJvPSf58Ojpb8kxdShrteReesmdRlj9M6u12BFB7/6RSVoOvvS0rb0e2LsQfVuhK5vtqVfAN1BgAUAAABgUSnMvqneAXDlH5lSR27PD5U60l3eSN6Ksgf3y66LPzAfNF3wXknvjral78SWTUqAtfuyCySzd3db+gbQeT0VYAEAAADAQuVjASU4Sq37oDl1HHlWrWPTx0ypw0pmX3lZCZn2/+vV7eu8WJSDX7tWXUb4s2fa1z+AjuqpACscDkswGGyqxWIxs8sGAAAAYCHZfT9WZz699s+m1FE4vUGdCbbq/5hSh5XEH/yREjDF7na3tf8Tjz6gLiP8d2db+wfQOT0VYLVyR8JgkDt5AAAAAJiX2X6LEhxlZv7NlDqK6cMyt/QXSnUklv83kWLelFqs4tDwV5SA6cySZ9vaf3LzBnUZ4aculOz+vW0dA0Bn9FSANTIyIg6Ho2bT7lRot9vF4XBIOBw2u2wAAAAAFpJ+7Sr17n/7HzStlsSK31dqKSYXb5iSix2T3ZddoARMqbfeaOsYxXxeDlz/+bKQ7Lm2jgGgM3oqwGqU1+sVm80mk5PcFhUAAACAKrXuA0polI+9aFotyTV/r9RSOLnatFrMNrdulRIs7bvmcinmcm0f57jPq4xz9PZvtX0MAO3XlwGWiMjAwIDY7XazywAAAABgMYkVf6CGRrNvmVZLKjygzgY7/KRptZjt5PhDSrB07M7vdGScxKaQuoxw4CLJHNzfkbEAtE/fBlgul0tsNhtLCAEAAACUFFMH1X2nXvovUswnTKsn8+aNSoCV3fV902ox2+FvDSnB0qlnnujIOMVcVg585Rp1GaH/+Y6MBaB9+j7AYhN3AAAAAJr8ybVld/77a1Prye72qBvKv3GDqfWYJX/mtOz5zCVKqJSMbO7YeMcfGlWXEd5xa8fGAtAefRlgxWIxsdvtzMACAAAAoMgdelIJjNKbPmZuPYcn1XrCnzC1HrMkwurdAfde9XEpJOY6N96Gdcp4ey6/RLKHD3ZsPAAL11MB1uTkpHi93prN5XKVwquBgQGzSwYAAABgIdld3yub8XS9qfXkT65T6kmt+TtT6zHLqYlxJVA64rq5o+MV02k5cN3n1GWEgRc6OiaAhempAMvhcIjNZmuo2e12Zl8BAAAAUGS2XafuObV7xNR6CskDMrfk5+aXNL78/4lI0dSazHD0tn9TwqSTjz/a8THjP75X3TT+e66OjwmgdT0VYI2MjIjD4ajZRkZGZHJyUmKxmNnlAgAAALCY9MZLlAArf3jS7JIkseJ3lZqKycV1R7xCOiV7r/6UEiYlNqzr+LhzodXqssUrLpXskcMdHxdAa3oqwAIAAACAhUi9+r+VsKhwar3ZJUlqzXvUUO3kWrNL6qrUtoi6H9XARZI/eaLj4xZTSTnw5avVZYQvLun4uABaQ4AFAAAAYFEo5s7K3Iu/WQqKEv5flmL6iNllSTr8SSXAyh1+yuySuur01FNKiHTI+bWujR2//x51GeFd3+3a2ACa07MB1szMjIyNjYnX65WRkZHSJu5+v9/s0gAAAABYUOHsNiUoSk7/d7NLEhGRzBtfLduX6wdml9RVx77/70qIdPyR+7s29ty6Veoywis/LrnY0a6ND6BxPRdgxWIxcblcNTdwHxgYIMgCAAAAoMgf86t3/At9yOySREQku2uk7M6I3ZuBZLZisSj7r71KCZHmVr/StfELiTnZf+2VyvhnX17WtfEBNK7nAqzBwUElqHK5XKXZV+V3KSTEAgAAAKDJ7btfDYoinzO7JBERyR2eUOpKhz9ldkldk96xXQmPdn/sPMkd7e5G6rH7POoywpHbujo+gMb0VIA1OTkpNptN7HZ71XBKP0NrYGCgyxUCAAAAsKrs9m+qS/V23Gp2SSIikj+5Rp0Ztua9ZpfUNWf8zyvh0cGv/2vXa5hbE1SXEV51meTi3NUesJqeCrCGh4fFZrPJ2NhY3WMHBgbEZrNJOBzuQmUAAAAArC695Qp1s/T9PrNLEhGRYnKfUldixe+ZXVLXxH54lxIexe+/p+s1FGZnZf8Xr1CXEa4IdL0OALX1VIClLRGcmZmpe6zX6xWbzSbBYLALlQEAAACwuuTa9ytBUT6+3OyS3lYsSGL5b8/XtvTnpZg+ZHZVXXHg+s+X7T9lTnAUHx1RlxF67jClDgDV9VSApS0NbCbAauRYAAAAAP0vseL3lQCrOGed7wrJ1X+r1FY4td7skjous2+P7LroH0qhUfTC90t23x5TapldNa0uI/zcpyR/4rgptQAw1lMBVjAYbGoJIXtgAQAAABARKSb3y9ySn5tfpvfSb4kUUmaXVZIOX6bODjvyjNklddzZFQElNDrwlWtMqyV/5rTsu+ZypZ7ZaYvM0AMgIj0WYIm8PQvLbrdXXRqobeJut9vZ/woAAACAiIjkT65WAqLkqr8xuyRF5o3r1Q3md99tdkkdF3/gh0pgFPvh90ytp3w/rtg9d5paDwBVTwVY2h5YC23siwUAAAAsLrlDj6t3+tv0cbNLUmR33aXUl3nz62aX1HGHhq5TAqMz/udNrWf21RVKPfv+5dOSO3XS1JoAzCPAAgAAAND3slG3EhCl37jB7JIU+UNPqAHb5k+bXVJH5Y4ekd0f+7ASGKV2vGVqTfnTp2Tfv3xaXUYYfNnUmgDM66kACwAAAABakdn6ZXWJ3q4fmF2SonBylbrEcc37zC6po8o3Td//xStFikWzy5LYPXeWLWu8y+ySAPxfBFgAAAAA+l5qw0VKQJQ7/LTZJSmKyT1KfYkV7zK7pI46/ugDSlB07K7vml2SiIjMTi9XlxFe8xnJnzltdlkAhAALAAAAwCKQDP6Fepe/UxvMLklVzEli+Tvna1z6i1JMHzG7qo45fMuNSlB0+rmnzC5JRERyJ47L3s99SqltbtW02WUBkB4NsILBoHi9XhkZGRGHw1GzcSdCAAAAYHEr5k5LIvDr8+GQ/x1STB81u6wKyVV/o4RshdMbzS6pI/KnTsqeT9uVkCi59TWzyyo55rlDqS0+OtKxsZIZ85dNAr2i5wIsl8vFhu0AAAAAGlY4+7q6PG/6T8wuyVBq46XqLLGjz5ldUkckNq5TAqK9V39SCqmk2WWVzK58sWx/riukMDvbkbGGn0xJvtCRroG+01MB1uTkZCmYGhwcFK/XW7fNzMyYXTYAAAAAE+WPLVHv8Bc6z+ySDKW3Xafu07XnXrNL6oiTjz+qBERHb7vF7JIU+eNx2fvPn1DvRrj6lbaPE4hkxXbbnIR359veN9CPeirAGh4eFpvNJl6v1+xSAAAAAPSI3N77lGAoHRk0uyRD2ahbqTPz1rDZJXXEEdc3lXDo5MRjZpdU4djIbeoywvs8be3/yKmCfGUsJbbb5mTEn25r30C/6qkAy+FwiM1mY1YVAAAAgIZlt39DDYZmvm12SYZyB3+iBm1bPmt2SW1XSCRk71WXKeFQYtN6s8uqcHb5MnUZ4bVXSiEx17b+H1+TEdttc2K7bU4uuishmVzbugb6Vk8FWNr+V4shwIpEIhIKhSQUCjV8TjweL50TjUYtORYAAADQbenNl6tL8/Y/bHZJhvLHX1GXOq77R7NLarvk65uVYGjP5ZdI/vQps8uqkIsdlb1Xfly9G+G6VW3pezZVlEtGEqUAy3bbnCzfSoIF1NNTAVYwGBSbzSaTk5Nml9IxExMT4nQ6ZWhoSGk+n0/i8bjhOfF4XHw+X8U5LpdLpqenq441PT0tLperK2MBAAAAZkmu+Xt1c/T4y2aXZKgwF1XqTE7/kdkltd3pZ59UQqEj3xoyu6Sqjt71XXUZ4f33tKXf0eUZJbyy3TYnw0+m2tI30M96KsASeXsWlt1ul3A4bHYpbacPhnw+n0xMTIjP5ysFWm632/A8t9stQ0ND4nQ6ZXx8XCYmJkqPDQ0NGQZL09PTpec9Hk9HxwIAAADMU5TEy7+rBEOFuR1mF2WoWEhLYvlvzd8t0f/LUkwfM7ustjp653eUUOjEYw+aXVJVZ19aqtR64MtXS3GBd0s8eLIgH7lzriLA+vAdc3JittimyoH+ZNkAa2RkRBwOh2HT7kRY7Xl965WgKxAIlIKhSCSiPBePx0vBUiAQqHpe+aypiYmJ0uyoctrMq4mJiY6PBQAAAJilmNyrhFeJ5e+UYsG6m2YnV/2VGrad7o3vM40o5vOy7/OfUZflrX3V7LKqyh09InuvuFStN7R6QX3e/ny6IrzS2tPrs22qHOhPlg2w9EHVQlowGDT7R2nI6OioDA0Nyfj4uOHz4+PjpZlZeh6PR4aGhmRqasrwPC2M0odioVCoFEQZmZqakqGhIRkdHV3wWAAAAICZCideVZflrf5bs0uqKb3xEnW/rqPPm11S26S3v6GEQbsvu0BysaNml1XT0e+51GWEP7635b52Hi1UDa9st83JFx5a2OwuoN9ZNsAKh8MSDAYX3GKxmNk/SkMCgYBMTExU3Uhdm+FUHmBpS/eqhUZa6KSfaaX1VR5QabSAa2hIXY/eylgAAACAmSru7Bf+hNkl1ZTZ+mWl3uxe4/9n70VnljynhEEHhx1ml1TXmcAL6jLC6z4nxXRrM/i+/nhKCayuvj8pH75DDbF2xwpt/gmA/mHZAAvz4vF4acmffllfPB43DJr0tLBKHypps7lqBU3l/bY6FgAAAGCmzM7blEAo88bXzC6ppuzO29V637rZ7JLaJnb3nUoYdPzBH5ldUl3Zwwdlz+WXKHUnNqxrup/w7nzFjKsN0bwMP6mGWg9Os4wQqIYAy4Ki0aiEQiEJhUIyNTVVCq/KZ19Vmymlp4VK+qWJjcyU0vrV9rpqdSwAAADATOnXv6jOaNp9t9kl1ZQ7+Jg6Y2zLlWaX1Db7r/ucEgTNTi83u6SGHHN/Ww3eHmp+VtwXHkoqQdVXf/L2XQeXb80pjw/8MNHu8oG+0VMB1uTkpHi93obb2NiYBIPBntnIXaMFQfpmFAo1Eyp5PJ7SY80EWNqSxlbHAgAAAMyUWv9RdU+pI8+aXVJN+eMrlXpT6z5odkltkdkTlehH/r4UAu2yf0CyB/aZXVZDzvifV5cRfuUakVzjM6WeD6shlf2uhKzdkRcRkSOni3LlfWq49er2fKd+FKCn9VSAtZCN3QcGBnomyAqFQjIxMSETExOlzd0XOgOrFwKsTZs20Wg0Go1Go9FobW0nAn+oBELb1o23fYxV6za3ra9I6Fml3lOB3zP9NWzLz/XIg0oItP2zHzO9pobbmjWyQxe+7TzvXNnywlRD54Y2bJZP/OCUElB9/ZHDyjE3PXpIef6mRw+Z/zP3edvywpRsu/1WecPlNL0WqzYr6qkAy+v1yuDgoNhsNrHb7eJwOCpa+fPaf2uP9UqIpReJREp3+NPvgdVMqKQPv5oJsKLR6ILGaobZH1AajUaj0Wg0Wn+1zRtWytmlv1IKg2aXvkO2bFjetv6fW7FNvv7IYTn/jrNyy/gB2bAxvPCaN66R00t/vVTz2aW/LK9tXGH6a7nQ9sa3b1YCoDecXze9pmbaW9d/Qal/2+23NnTeyORuJZw67/ZZCbwaUY558sW3lGM+eueshDa0LxSlvd22PD0hb7icMjNgV97LzVPPmF6bFZsV9VSAFYvFZHBwUAYGBmRmZqbqcV6vV2w2m0xOTpbOc7lcYrPZxOGw/p0ujExNTVXMbopGoy1trO7z+ZrexL3VsQAAAACzFM68psxmSr7y7gX3eWK2KEu35OSWp1Jy3u3qptx3L0vL8dnigsdIBv+XUnfhzGsL7tNs+794pRIanF35ktklNeXs8mVK/Xuv0HV2PwAAIABJREFUuqzuObtjRfmXH6vLAx9Ykak4bjZVlGsfVo/zv5brxI+xqBTzeUmEN0j8Po/sufxi5f1T7oZ545fMLhUN6qkAa2xsTAmmahkYGBC73V7xmM1mk1gs1qkSO6baDKjymVLltCWI+lCp3kypSCTStrEAAAAAs+SP/UzdT2r9+S33dWK2KOOrMvKJexIVd5PTt28+lZZkZmEhVmrDRUrd+WNLFtSf2QqzZytCg1zsmNllNaWQTEr0wvcrP0M6Wn1ShYjI/SsyyrVxyUhCTieMr40Hp7PKscNPpjrxY/S9YiYjifAGOTZyu+y+7IKqoVV5S77Weyu1FqOeCrCGh4cbDqBGRkbEZrMpSwa1x4LBYCfLbIl2p8Hp6WnD56enp2VoaEhcLldT57nd7ornA4GADA0NidvtrjlW+fOtjAUAAACYJbvnXvWOfq9f03Qf2w8X5Pbn0/KRO6uHVuXt+sdSCwqxyu+cmNt3f8t9WUFiw1p19tJnLzW7pJYcvuVG5ec48Uj19+XI6ULFNTO+qnL2lWZ3rKAc++E75uREG2bzLQbFTEZmV78iR923yq6LP9BwaMUsrN7TUwGWtol7I/tYaWGXPqzSlhZaMcDSZi+NjhrfklVb9lc+a2p8fLzqxun6WVvxeLz0eDwer9ikXU/bI6v8zoetjAUAAACYJfPmkBIEZXe46p8kIvmCyMo3cnLdo6m6YdXwkym5+v5kxeNfejjZcgCR3fnvat0zt7TUj1Ucf2hUCQuOfa+x98FqzvinGl5GeOcLaeV6+MQ9CcnUWRX4hYfU6+jp9Y3f6XCxKSSTcnb5Mjly600Nh1a7Lv6AHHHdLGeXL5O5dauYhdWDeirA0vaxGhkZqXlcLBYTu90uNptN2StL29DdiksI9QHQ+Ph4aZleNBotLfkbGhqSSCSinKffm8rn85XCo1AoVJoRZbRUUAvEnE5nKcSKx+PKWOVLBVsdCwDQe+bWrTK7BABYsPTmAXUm04FHax7f6DLBi+5KyA9fzMi+44XSeUYh1tX3txZi5Q48qtSdiVzd0s9vFQdvUDdAP/3CM2aX1JL86VMSveC9dZcR7jxakA/foV4LgUj9MOrp9eoywi88lOzEj9Gz8qdPyRn/lBy59aaK5Zy1Qquj7ltldvUrUsyoM+DKZ9QxC8v6eirACgaDpTsKulwuw43c/X5/aa8r/Ybtfr9fbDabDA8Pd7PkpgQCgdLdBsub0+lU7kBYfp7ROdoyQKMZUfF4vBQ6GbV2jgUA6D17r7qs5/YnAYByqTXvUfeSOr7S8Lj10bzcvSwtAz+sHVzdMJ6SJ9dlZd/xylBq55GC3PpM5Yytr46nZNPufFN154+/rG4+v+5DLf38VlDMZCrChsz+vWaX1bJDN11Xdxnh7c+rs69uejwlZxrIonYcKcg//WD+Gjzv9jnZsre5a6ff5GLH5Ix/Sg7ddF1FeFit7b7sAjk2crskwhukmK/++qWjMxXn8gc8a+upAEtkfh8rrdntdnE4HKXZVVobGBgozbQKh8OlGVmNLD80UzQalampKfF4PKU2NTVVNxjSZmpp5/h8vqohlF4gEBCfz1c6b2Jiouom7QsdCwDQG2ZXvyI7zztXZle/YnYpANC6Yl4SL/+OEgQVE/P/n3tqrij+LVn5t8l0xd0E9e2j35uT7z6XluVbczKXrj2bat/xQkV4YbttTr78SFLWzDR+V7ni3Hal7sT0n7b8Mpgt+Vq4IlzoZeXLCPdd8xnl+ZVv5Cuupxcjjb/3rmfV6+eh6er7ZvWrXOyYnHrmiYqZe7Xanssvlvh9nrqhVbkjt96k9LP/i1d28CfDQvVcgCXy9myq8sBKH2iNjIxULBOcnJwUv99vUsUAAPSIfL40pf74Q8b7MgJALygmd6uzmF7+bZFiVqLHCjK+OitffqRyyZ++XXlfUkaXZ2Tz3kJT4x49XZQRf6aiv2seTMr0mw0GGfk5Sbz4m/P1L/tVKWZPtvAqmO/ETx5WAoKjd3zL7JIWJLMnKrs+fv78z/Thv5Pk65tFRCSREXE+pc7C+86zack1cQkt2ZKrCD8TdYLTfpB8fYuc+OnDcmj4Kw0vDzzwlWvk+IM/krn1a6SQbG255dz6NbLrkg8q/Z59cWmbfzq0S08GWJqZmRkJBoNKAwAArZsNvlz6H7jDt9xodjkA0LLCiVeUACu+4ly5J5CRgXtrLxO8/rGUPLE2K/vizQVXeifninLvi5Uh1pXehAQanI2TDP6FUn/h7Ost12OmI98eVsKBU5M/NbukBTvynW+oywgfe0hERF7YrO5h9dE752T1THNLAI+cKsoV96nX6KvbG5/B1TPyeUls3iAnHv2xHLzxSxI9/z2N3S3wa9fKiUcfeHumVbY9m9wfG7lNGePwN78qhUSiLX2jvXo6wAIAAO116OYblI1PAaBX5Q6MKQHQi49/vGpodeH3EuJ69u1lgrOp9sx2SaSL8uOVlSHWp+9NyAub6wcSqfUfVffvivXeapJiPl9xhzijTc97Tfkywv1fvFJiZ4pyw2PqrL67lqRb6v8HfnUZ4d3LWuvHipJbX5MTj9wve6+6rOHlgfu/eKWc+MnDkj10oCM1paMzFftrsY2CNRFgAQAAETHezDSzp/a+iABgRdGjBdnw8reVAGj84esrwqQr7kvKj15KS3hPZzbKzhVEHn01W7En0sd+kJCn19eePZJ+/fPqHRT3/bgjNXZS+b8ruy7+QFP7E1mV0d0In1u6R3mPP3FPQja3eF0F31KXEV7pTcjR063PCDRTMZ+X5NbXJH6fR/ZcfnHDodXBG74gp555QrJHDnelzmPfc1XsbdYP12q/6akAa2RkRBwOR1PN6pu2AwBgFUfdt1b8D+SZwBKzywKAhm3Y9fbdBD99b0KeeexzSgDkeeD7pUDgK48l5cl1Wdm7gGWCzXh8bVYuuktdFnbRXQl5fG31ECuz4ztK/dmZ3ts76tQzTyj/phy6+QazS2qb8rsRPvzVB5T3977lrc+amk0V5UsPq7O5/K+1Z7lcNxTzeUmEN8ixkdtl92UXNBRYRS94rxy66To5NfWUKXdBzh46UBFK8v9A1tNTAZbD4TDcuL1WY18sAADqM/oft53nnSvxe79vdmkAUNOpRFGWRXLyradTcr57PiR69YnzlADoW94J+c4zKXlpa05mTViR9cyGrHzsB+pMrPNun5NHX80abvKd2+9T6k9HBrtf9AKV3+HtxE8eNruktjk19ZTys6289LOl9/Uqb1K2H17Y7J0Hy5affve5VJsq74xiJiOzq1+Ro+5bZdel5zUWWl34fjl08w1yxj8l+dOnzP4RKmZh7b3qMmZhWUxPBVjhcLhi0/byNjk5KQMDA2K328Xv91fcjRAAAFSK3+cxvsPPl682uzQAMLTrWEF+sjoj1z2q3vVNa9uf/lMlAHrjzU1mlywvhLOGm8g/sCJTcae5fOxFpf7U+vNNqrp1uz91ofJvSvK1/lkdk4sdq/g389O37BDbbXMy9urCZ0uF9+TlQ2XLTncetdYywkIyKWeXL5Ojt91SsddZrdDqyK03ydnly1q+c2CnMAvL+noqwGrUzMyM2Gw2cTgcZpcCAIDl5U+fqnrL6uiF7+evjwAsZcOuvNwTyMjlP0oaBle22+bkw7efVsKfuSXniBStcSe3F1/PyVXeytr/f/beND6K80z3PvMmM5OZ5D3JzJmZZObNnDdntiQzmZlMTmacOPGJI2PAIDA2NjJgCJvBYISxWWQwNrZsQCyy2MUOYgchdoRAgGjEKtQgIRA0au17t/buqu7qrqrrfCBanqqW1FJXd3W17v/vVx9AXc9zV3VXdz1X3fd1b7wooJnrFLEkrpSJn7v8Ax2j7jtCRZn690QQ9A5LU6rmTmeOcc07W/DuLh5Vjdo0AlhwkBVnj9wKnzLC5pNHu713UG7FI15EXcJSOK5fDZvPgOyuhbf6kOr/KQsrvIlIAQvoLDekDCyCIAiC6JmGlG093ni6LIV6h0gQxACnhZNxPs+DpcfcGLzCt2gVtcyJoSud+Py4G9fMD1nx59L39T4EhquFIqZtV4tYiefcjFm3SoQzEC1n0lSm3JFG/rYDzDFeem0iUnsx5+8Lh295mM9H3KHwKCNs2LGpV9GqZPQQ1CcuB5dzM2xEq3ZkrwP81R/Befa/gb/2U4gNWR1/89rqVcIcZWGFD8b6FuwDycnJ5IFFEARBEL0gC4LKYFWZPt988qjeYRIEMUApsUk4cMOD2Sm+ywTbt3GbOGy8KHR0E/TWnWHL7269qPORqLn51Iv3dqtFrBWn3ahoeCZicZd/wByHxJXqG3QfUGayNOzYpHdImrPuQKVKuGkoq9Ns/Ke1El79qrPkdNByJ+6X6ZcNJIsi7BvWdCtalY4dAdvaleDMOWGbtSR7HXDd/LVKHHbnjoLkLAKgtlUoHTsi7ES4gUrEClhTpkwhAYsgCIIgekHZIap41CA0bF3P/F994nK9wyQIYoCRUyxi/QUBYzeq/aK6bnNSXDh4w4NSG+sN5CndwCxOhQfTdDqSnjGXiPhwv1qc+yzNhaI6Ea5bLzLH0TVTJNwpGz+K+S3hcm7qHZKmZBV68fIKJzJGT2Uf+qSpy9ICIf64m/ls7MjSR0iRRRG18Yt8lgfaNyeBL8jTJa4+IXvhNr+hEq86tnNfh/BoLrz1xaosLK3fV6J/RJyAZbFYOrKvqISQIAiCILpHFkWUTRzN3KDZNyeBM+cw/1cxY4LeoRIEMQBo5WVk5Hux9JgLgxO6F62GJDjxWZobFx540cb79hoSHs1lBaynX4T4aPynoFJC3CG1iLX4qBt1N3/HHIenYrfe4fqFL4NzydGmd1ia4fLI+CT12Xu2bGZKUEslz973Mp+LWbt5leF/sJF4HtULZ6vLBMcMg1BqDWksgSA8mNa9eNW15PjCd9C8fySsg/+LOVbKwtIfQwlY7b5W/m6JiYl6h0wQBEEQYUvr2RNsinzMcLgeP4Snuop58lgyahC89nq9wyUIIkJxuGQcvCEgZn3P2VZDVzqRdF5Aia33Tmzu3FHMgtSXWXM40eiQfXZTPHrwY1aIsyzVO1S/aLtwlhV1PnxX75A05cqjTlFpSpwZhYN/05mRFP0i3Bp6R/KCjOGr2WsjlGWE7iKLz8yrqvmzwJlzQhZHoHiefKQSqvirPwJ/7afdCllth7+Fypn/2HHMTYf36n0YA56IFLBiYmKQnJysd7gEQRAEEbbIgoCaxXOZm1Hb+lUdf6+YNUlR+nFLx2gJgohUHC4ZQ1d2L1pFLXNi3EYOR2554HD5n3XCm37Clt41hf93GC/IeH8vK2J9uXkL69OTN0nvMP3CvimRze5NXqt3SJohSsCEzax32dUpc5jjbTq6X9M5l59iywjXnAtNJpDrYT5qFn+gEq9qPv4Qrof5IYlBCzwlSeosq8zvQXZVPvt7xW5wmd/rVshq2vLfUTb+J6iY+Tt4qit1PpqBjaEELLPZDJPJ1ONGJYMEQRAE0TttVy4oPCx+yzxJVZrvan0zThAEAQCPqsRuhav5B124bvFC7D3hikUSwF/6a2YBKvMlQYlfa3hBxiepnWLF/PUnWDP6O0P1DtEvKudOZ35D2jLT9Q5JM47dYTsDvrzCiZJdbBlh9ZJ5ms5pLmGvk+GrOQheTadQwZvvoOrDd1XiVW38YritluBOriHess3gLnyHzby69u8Q688xr5M4KwTLZ+Cu/INPEctx/GuwLfsumo98rNOREIDBBCyCIAiCILShNn4xc0Nat/Jz5u/NqWxr8PrV8TpFShBEJHPiLisG9KVMsDtkrojNtLj0/wFyeHZE84UoAZ+lPROxJifmsJkgl/5F7/B6xVNZDmv0i52dbYf+ylA+ST3hcMl4LYlTZUO5CgtgfeXXzEMh99Mnms0rSlCV2F55FDwFy3H9Kirem6wSr+pWfQ5PVUXQ5tUab9VecJe+z34fXPl7iDVHut1Har4N4eFsOBWiV/vWevRbcN19H5LTOCJeJEECFkEQBEEMMJy3smEd+ivmptSRncW8hsu5yfy9cpYxylYIgjAW6y8IzKL84I3AS6PEhststsX1X2oQaWgRJWBTpoARCdWwn/5Wx7HYTn8b2Y+a9Q6vRxxZmWwjkNmT9Q5JM/aYBJXg2uh4VtpaHceWETYfO6jp3Fsus3MvPurWdPx22i5noHzaWJV4ZVu/Cl67caqdvLXHwWX9SFE2+F14K3b6tb9Yfxbue291W1bIX/8veErXQxYag3wkRFcMKWDZbDYkJydjypQpjPdVdHQ04uLiYDKZ9A6RIAiCIMKW+jVfsl4WS+NUr/Ha6lE8alDnE/RhL5DvA0EQmrPwIOv5dO1x4JlS3srdbNmdOUaDSEOP4JWx66qAJ8d+yBzPnM33cTLXo3d43dKwfSObwZuUoHdImlBYLeJthffVblPn+9B4YDf72/rpAk3nN5dKeGl559yvJ3Gw1vc/U9EXremnUPb2ayrxyr51PcQ243SRFG0X4br+n6zodP6b8JT00YtN9sJTsRttJ/65WyHLlTMM3mptxUqiewwnYNlsNpVw5WsjE3eCIAiCUMPn30PJay/75U1SpfAwcVy/GuJoCYKIZLwiMG4jWxZVosGC3PP0c7ZzX6G2QkKoKb0wiDmeD9afwchEJ47eDk8Rq2phLPPb0Xr2hN4hacKGi2wG1PQdPMrtnZ9X16MHTHZzyahBEIqfahrD/AOsgKblZ6Dl+BGUvDGUee+sQ55H455tkD2hMY3XAqn5Fly3fqsSmoSiL/s9plByF7ZVP0PL7j/1LWSd+xrc9ydCtF/U8EgIXxhOwGoXr2JiYpCamgqz2QzgmbBlMpkQHx/fIWKlp0eOWSBBEARBaIF901dsG+yFsyHzvM/X1iclsEbuB3aHNliCICKaknpJ1W3Qq4FVlZA/lVlceko3BD6ojgj5k5njWZa85fflaxz2XQ8vYcFrq0PJ6CHMb4f7ySO9wwqYu8UiXvuKFVuP+BCPqhfOZssIjx/WNI5DN1kRLe6wS5Nxmw7uQfGIF5nYi0dGoenwXk3GDxVSWwFcOSPU4tXjjwD438XUF00H96A05l9R99nfoPXwH/kUsrjM70IonAep5Z42B0SoMJSAlZqaiqioKEyZMqXHboPtr4uJMWa6MEEQBEEEA5flMUrHjWRuUFtOHev29S0nj7Kdh5YtCWG0BEFEOtces53VFh7UZjHuuvMys6j01p3SZFy98Fg+YY5n645PmPO286oH7iB3pPMX581rzO9G+TvjIIvGMdDvjpVnWOHow/0uNDjUgkjT/l2KEv2FmsZhqRHxaiLbATGvrP/nV3K70bB7C4oG/5KJu3TMcLScPKph5MFH4krhvj9OLV49nA14Ay9/9FRXoWLm7559rif9GLaEv4TjzNd9+2OZ/gUe6wpIvHEM742CoQSsuLg4REVF+eVx1f7a9gwtgiAIghjoNO7ewhqzx06F2Gjv9vV8npldiEwbG8JoCYKIdPZfZ0WBDRe0ySbisv6JWUyKrfc1GVcvvOVbmePJODyVOW9Ry5zYnCnAoY3+FxCNe7f32OHWiJgeixiSwGZfnbnnu3SPf3AfRS93ikElr70MoUTbDoyfH3cpBMz+XTdiawvsW9aq/K7KJo5G6/nTmsYcdDwNEB5MVwlJ7rxJkFzVmk3TdHgv+2Dv4+fAX32pe3+sm7+Bt2I7IIXBxRkhGErAio2NRVRUlF+vTU5O9lvsIgiCIIhIR6gsR/lUtqtQb6UBUkszSt58hdlHKCsOUcQEQUQ6CafdzEL8xN3A/XxkoR7O9G90LiIz/l/DdwkT688xi+LqK8MwdRuvErHWZQg+s4JCSe2nC9gSurRDusYTKG4v8Okx9nO65KgLvND9ea6aP4vNdNY4k+nMPQ8Tz3u7eXA9xOMLr60OtrUrVeJV+Tvj0HbFYD5OkhvCow/V4pX5DUhOi6ZTeetqUTl7CnPOGnasgadsM1w3f9W9kJU7GmJtZHjB6Y0hBSyLpfcPYrsXFglYBEEQBAE0H9mnyqbyVJb3ul/VAtbPw5GVGYJoCYIYCMxOYTNJcksCLzWTWu6qSnmMjtSWzy6Gr/07rltEzNylFrFWnXGjplkfEUtsaUbpWLZM3fXA2F5A6Xle5vy+tNyJrMKe6zWVWWi18Ys0jammWcL4TWxGWPYT/2tIPZXlqEv4TCVeVc6eAufNa5rGGgoEy6dqwejOUEgtwanEak49yJZbjn8VrscPIXMlEJ7Gg7/6Q58iFpfxLbgfzIDYmB2UuAYKhhKwUlJSEBUVhcTExB5fZ7FYEB0djejo6BBFRhAEQRDhi7fRjsrYqcwNV+PuLX7tqzR9b/BzP4IgiJ5o4WW8mti5CB+S4ERdS+DCi1ibpljIvqJBtPoiexrhPN+l+9mFP4cscrhbImLuPpdKxPrypBultsC7OfYVLveOqhRN4rmQx6EVjQ4Z8/az53f5KXev+ynL74tHD4FQqm328lfpbkX2Xe9xAYD76RPUfv6RSryqXvAe+Ht3NY0xFHiKV8N57g8VZXu/htgYvCQW0W5D5fvvMOfPvmVtx9+l5hwID+fAeeHPfQtZl38Aj2UJJMfjoMUYyRhKwLLZbIiOju4QsXxlYplMJsTExCAqKgrJyck6REkQBEEQ4UXr6TT2aeG4V+Gy+Hfj1HLuZFANaQmCGJgUVLIG7tO2++6G2le8JUlsGdGDGZqMqze8wtervTQqv1zEwoNqEeuTVBcstaEVsVT+QPGLQzq/1hy9zZbqvZrI4Y7VvyzBqg/f9bthSn+4Wshmhk1M5lDf2vP77SrIQ83iuSrxqmbJPLgePdA0vlDgLUuG88KfKbITfwqx/lzQ524+foS9rxo7AvzDfOY1oi0d7ntqU/mO7NDsn8NTuhay0L0XKaHGUAIW0NlhsH2bMmUKYmNjERsb2yFu+dOpkCAIgiAGAhLPozouln1SuOkrv/d3PXrAlh7+7g3InsB9agiCGNicz2cX4J+l+ZdB0htC4QfMItFTtEyTcfXGdSuKNaa3X+7425MaCZ+kulUiVtxhFx5UhK4DYN2yJazP4sE9IZtbayobZczc5VJkOflvlt64Zxsr5n2hrZjX5pLx7k62hDQ9r/vfZi73Nqo+nKkSr2q/WAy39ammsYUCb9U+8Jf/J5vZdOXv4a05Epr5GxtUIqV9k48qMVmCt2ovXHcGd++PdWcovFX7QxJ3JGA4AQsAzGZzhx+WcouOjkZycjKJVwRBEAQBoC0znS1lGDUIfL7/niQSx6Fs/KvMGO6nlPZOEERgbLvCdiDckaVNB0JX7uvM4tBbtU+TcfXGnTeRPa7KFObvJTYJX5xQi1gf7ONhLg2+iCW5eJRPHsP8VnB3bwV93mCx5xqbfTV2I4eHlf5ntPH37zLnouTNVyBUlGkao/Ia+vKE7053zutXUTFrkkq8qlsVD091paYxhQJv7QnwV/+ZFa8yvwtvxc6QxtFy6hibhTVmWLf3V7K7Hp7iRPDZP+tGyPoDuO+/DdGWEdJjMCKGFLDasVgsSE1NRXJyMpKTk2EymUi4IgiCIIgu1H4Wx9xg1a/5ss9jVC/+gBmj9cLZIERKEMRA4tNjbHbLhQf+m1D3BJ/9czZTKYheOKFEeLK418yyqiYJK8+oRaz3dvO4+VSb89sdfEEeu5h/Kxpic1NQ5wwWT2okTEjmAhNYJQmVc6ezv51nj2sap7mULcN9LckJax0rsrVdykD51LdU4pV9w2qIDcYrXRPtl8Bf/y9W/Dn/TXhL14U+lpZmVCsa3djWr+pxH8nxCMLjRarssQ4h7uJfQij8AFJLboiOwngYSsBqF6vM5uB0FCAIgiCISMJ5/SqKXv5Fx42Vdeiv4LzV9+43Dds2sje+W9cHIVqCIAYSU7ax5U+PqjTIEpJc4C7+FesVxZUGPm4Y4CnbzHp7Fcz0+Tp7m4y15wWViPXODheuFgYvE6vlxFGVr5JR2XSRPX/TtvMo6YcpfsOuZDbjadknmsc6X+F/lnqnU6hsPXcSZW+PUolXDds2QHK0aR5LsJGab8N1+yWV6KNnmXDr2RNspt3oIeDv926GLzaa4H7wDpzpf+LbH+vqj+EpWgaJ1zZrLxIwlIDVXjZoMkXGkxSCIAiCCCb1q+I1MdRVliHWLJ6rcaQEQQwkapplDE7ozHB5PYlDm+/qpz4hOy2Kbl9/C8ih78YXDLx1p1nfnLsjun1tmwvYnKnOxJqYzGuW6aakfvUXrEiyZ2tQ5gk25hIRo9ey2VeHbvbP91HZlbFkzHAIleWaxnvoJlvq+NHhZ15yLccPo2T0EGZ+69BfoTFlO2Sv8XwspbaHcN99VSX0CI8/AhB499J+x+VoQ3XcHDbTPWmF3/uLtWlw5b7WvT/WzRfgLd8K2esM4lEYC0MJWPHx8dRdkCAIgiD8gL+Xg+KRUcxNVduVC/0ay11kUXTbGQnJ6dA4YoIgBgp3rKyB+5wUbToQivZMdvF341eajBsOSC332AyNa//R4+vdHhk7stSZWG9t5HHmnsYiliyjYsYE5nfCkZ2l7RwhYvVZ9pzN2cujvqV/Iqjs8aDy/XfYMsJzJzWN11Ir4dXETsFtcAKHh5t2wRr9Iut/+epLaDq8V9O5Q4XMl8N9f7xK3HE/nA149c8kaz1/WuU1yuXe9nt/WXTCW74VrpsvdC9k5b4GsTYtiEdhHAwlYFksFkRHRyMmJoa8rgiCIAiiB2zrV6uypmShfybJsseDsklvMuMp20UTBEH4S1oOmzWy+qw2HQi9lTvZBe69sZqMGw7Igg3c+W8wXjmQej5vMoB91z0YupLNKHo9iUNajnZZOK6nj9lMo9dehreuVrPxQ8W1JyKGrmQFv1PmwMS+hp2b2TLCFZ9qFG0nnx9/lm035IsGrJu6nrEOaM/8ajmVqvm8oUD2NMJUe/RwAAAgAElEQVT9YIZavMqbBNldo3d4AH7f7VnhFVrXD79RmS+DUPQl+Ks/9u2Pdf5P4c5/J2J8/fqLoQSs1NRUxMXFISoqCjExMR3m7T1tFotF77AJgiAIIqS4Hj9C6VvRmj71VZrBt549oVG0BEEMNNZlCJqUaCnxPF2qKC+K02TccIHP+gfW38tZ5Nd+R255MHINK8xEr+Y0O++t6aeY34fqBbM1GTeUeERgaRrrJ7X4iBvOALVV7u4tRQbzCHiqq7QJ+vecMXsw8rNqJE9mH1wVDXoOZb8bjdaMM5rOFzIkAULhfLV4ZX4DsvOp3tExtF08x2ZhjXgR3J0b/RpLasmF+9FccBf/0reQdfl/wvNkMaS2RxofhTEwlIDV7oHVl438sgiCIIiBRsOOTcyNVNXc6QF3g2pM2cZ22tmYqFG0BEEMNOYfYA3cr1u0MRd333+bNXcuiyzbEdeNX7AdFptu+b3vyVwP3lzHZmK9vMKJPdcEeMXAPIRs61cZvtHH+Ty2rDVqmROZBYGXWsqCgIrZU9gHQOdPaxBxJ1VPq3HonS9V4lXF9PFwZGVqOlcoESxLVeINf/VHkN3hl90nCwJqPpnPemGtig9oTKmtAK47Q7stK+Qu/sWz7zg5uB1Gww1DCVjtXQj7slEGFkEQBDGQEMpLUT55DHMT1Zx6MOBxHVczWVFs/iwNoiUIYqDh9siI2cAKKWV2bYzWXbeimAWet86gmSfdoBTovFX7+rR/ep4X4zfxKqFm2xUBnNB/EatyzjTWb/FyRr/H0oNmp4wFim5+X550Q9bIG9y+bQMrbKz8XJuBAXgqylC3YqlKvLo7YQqcN/vedThc8BSvgfPcHykMzX8NsSF8k1PaLmWwpvnDXoDz5rWAx/VW7e9WyHLdHQnZ06JB9MbBUAIWQRAEQRA903RwN3MDVT79bXhrqwMeVygrQdHgXzKtogPN6iIIYuBR1SQxQsHIRE6zsbkrihK71sjy6hMef8RmmFn973bWzoMKEcNXcyoRa/kpN8R+6Iie8lJYh73QWTo1/P9AKC/t+0A6cu6+R3U+iuq0617pvHODLSMcNxIeDX6XXZbHqFGU9xcNeg5n3ngXHyy6DsGgiTmesi3gLv4PRdOCn8Jbf07v0HpGFFV2C1p5nsmCHd7SteCzf97FE+tP4K0xprdZIJCARRAEQRARgiwIKBkzjG1lnrJNs/FLx45gxnZZCjUbmyCIwBBbmvUOwS+uW9hSrQ/2uzQZV/Y6VNkJkYanLJn1+Cp4t1/jPKoS8cY6tYg1fQffZ+HGcf0q+9Bk8ph+xaQXgheqc7H8lDZNBbqi/P1su3IxoPHExgZVtnXRoOeQPfINvPZpBaKWOXHlkfEULLExG85zX2dL5TK+BbHRGNlkfJ5Z9Z7weWbNxpc9zfBYlsCZ/g24772l2bhGwtDf7DabDSaTqceNuhUSBEEQA4XW9JOq9HXJoV2L6dqlC9nSxJNHNRubIIjAqF26EE1H9+sdRq/sy2YN3Ddl9q87qhKprYDN2Mj6B03GDSdE23m2fOjO0H6PVd4g+RSxXl7hxB6T4Hc2ln1zEuuPuHZlv2PSgz0m9vM4dKUTVU3aZV+1ozxPdQlL+z2WUFGmelhVNOg55E56B6/E2ztN6I9qL8QFE6mtAFzGt1gh+tzXDVcKXDVvJmu5MG+m5nNIXClkV6Xm4xoBwwlYZrO5T2buZOJOEARBDBTKJo5mjXQ3J2k6ftOhFNbHI3G5puMTBNE/3FbLM9F6yPNwXL+qdzg9svyUmxEMTpm16YQn1qayncpyhmsybjghteSyIl32/w5ovPtlIuYfcKlErGcd+Fy4Yek9g6dixgQ2syjzfEAxhRJLjYTfbWFFvK2XtRFUlfAFeaoudbLQ97lchQU+xauaJfOQW+hgjuX1JA7F9dqLccFAtF9WNSlwnv8mPKXr9A6tzwQ7C2ugYygBy2KxIDo6mroQEgRBEIQCZRmHdcjz8NTWaDoHZ85hS0WmjdN0fIIg+kf1wtnMwjicy3unbmNNxJ/UaLPA9hSvUZTXaZ/1oDeyuw7Oc3/YWVqV+V1ACkwAbHTI+CzN7VPE6i0bS+J5WIc8z/wuaP27E0zWX2Czr0YmcnC4NHJu94GyjLCvYjNfkIfiES+qxJHa+EWQxWedPKfvYK+vY3e0EYiDidSSA9ftQaoSYE/RMr1D6zehyMIaqBhKwEpMTERUVBSmTJmC9PR0vcMhCIIgiLChctYkzcoTukNytKlunCWe13wegiD8x9fT/pIxw+C11esdmopGh4QRazoX16+scsLWpo1gIDycE7DBuRHgrvwv5jhlriTgMWUZOHPPi3d3+c7G+uiwC9lP1NlYXM5N5nNXNn5UwLGEivtlIt5UlFDuvx5csSeQMkKH6bJKLPSVaX3wpkf13oUzkqMQrrujVOKV8GQRgOCJicGmPSuWsrC0x1ACVnvpIIlXBEEQBNGJrwWs22oJylxK01i+IC8o8xAE4R/KJ/3tW8WMCWEnMOeXi8zi+p0d2sXnymUXwd7qA5qNHU7wN19gOy02XtNsbEuNhK/S3Ri0XC1ivZ7EYUeWgLqWTlGhcfcWVpBZtkSzWILNmnNs1tnsPS7UNgdXMOlvGWFr+kmf4pWvJi1PaiSMTOwU5gavcCKvXAzG4QSMzFfAff9ttXj1MBayVzv/Tr1Q+oZWzJigd0gRgSEFLIIgCIIgOqlZMk/lhREs6hKWMnMZwTSaICIVX+K18rugvbQoHDh3n+1A+MUJ7Uym+eyfKYQdY3Qt6yvue2MVQt1Bzec4d9+DWbt5n9lYCw+6YHr8LBtLKZ62nEnTPJZgcN3ixSur2OM6fjc0pXZ9LSNsTjvk89puTjvU7T7KktBdV4Pj6xUIsqcJQsFMtXiVPxmy2zhlqD3hKwsr3D0KjYChBKyUlBTytSIIgiCILoQ6TV15M10bvyhocxEE0TNKAcE67IVeS4z0ZOtl1nNot0mjhbXIgbv4F2xpHV+uzdhhhlC4gC2VLF4VlHms9RLWZQgYvEItYr36FYcdFx0oUnzehFJrUGLRElECPj/OlkrGHXKhlQ9NuVp94nK/ywiVJYft/pYO0+Ue5zhzjxWK39vDgxfCqBxP9qo+x86z/w1u85uQnE/1jk5TKAtLewwlYNlsNkRHRyMuLk7vUAiCIAgiLKhfFc/cHFXOmhTU+ZQlEGUTRwd1PoIgfKNs3FA06Dk4b2WjMnaq6v/DJTNmyVFWOLj0sPcud/4guyqZhTB34TuajBuOeEo3KMqtZgd1vox8L2JT1N5YU+PYph7FowYFNQ6tuPDAqzqWCw+0+Rz6Q9dmKNbB/4XiV3+jKiOURVEldLWXHDpv9Z5ZWN0kY/wmNoPuug8PM70Qnn6hEq/4qz+CLNj1Dk1zKAtLe8JWwDKbzTCZTKqtPQsrLi7O59+Vm81m0/tQCIIgCCIoeGprVL4Ywb4xkgVBNafkML5XBUEYjYoZE5jrsL3LldjYoCpTsg55Hpw5R+eIgUlblB0ItSlvFBuy2MVw9s81GTcc8dadYbNW7kYHfc4Sm4QNF9x4ZWXne7dq+nbmM1ayeGHQ4wiUVl5G3CFWjPs8zQWvGLrsJFkUUTJ6CIoGPYfyST+GI+1rcF58Gd6qfZAFO2RRRG38IrV4NWpQnzwnE8+x2Y7rL4RHGaGnLFklXnGZ34PsrtU7tKBRt2wJZWFpSNgKWO1+V4FuVG5IEARBRCrK8oKyiaND4nejXDj780SYIAjt8JV91bVxg1BqRfGIF1XZG0JFmW4xVzXKeKnLgvqNdRw4jSywPOXbFaVIb2gzcBgitRWwYp3pJyGbO7PAi7n7nglAJ2Nimc/X7sV7NcuoCxbH77Id+l5Z5cR1S+g94tqzq+o//2uVmNO6/3uoWfx9lI39105xcMywPl+7WYVsw4RJW3jNOn72F29NKpznvs6KVxf/ApLjsa5xBRtPdaXqwV9b5nm9wzIsYStgJSYmIjY2NuDNbKZ2lQRBEETkITnaVH43reknQzK3srShcf+ukMxLEMQzlCJy7VJ19guXc1O1aCobPwpiY4MOEQO3nrKlW3P3adeB0GNZwvpCPflIs7HDDdnrYAWAjG+FdP7yBgnJlwQ8eOUl5rM1NS4Hw1dz2JwpoLwhjPyWfk9Ns4TZe9gMwDXn9MlKai8jbD3wDZWAxYhZh/4IjRv/Dq7C3ZC9jj7N0eaSMWMne7wZ+foJjGJjNpzp31B9dsUIbbagRGn3EKoHjpFI2ApYBEEQBEF0T0PKNrZ8Y8wwv9pxa0HLmbReF88EQQSHtisXe8y+6krzyaOq11bNnR6y74quHL3NZr8kaigeuO+9xQpYZcmajR2OqAzrQ+wdpPT1eTjkNxj0ZWvHe/v+XhcuhtBXyh/2ZbMldW+s5XCvVB8BQRZFlE/5dY/ilWpL/wZcd4bCU7oBElfq1zzbrrDHvPyUdl0/+4LkeAwu41vs8Zz7Orx1Z3SJRw98ZWG1ZpzVOyxDQgIWQRAEQRgMWRBQMmYYcyPUdCglZPMrFy8lY4aFbG6CGMjIooiyiaP7JCDb1q5UiVg9dT4LFl+ls4vpI7c8mo3tuvELZnEs2jM1Gzsc4bN/zhyv1HI3pPMru9Gmx8xUGaO/spLDhosCSu36Z2NZ6yRM2sIx8W2+pK8nVNPul5n30HHia30StPirP4LnyUcQG7IA2bdYmFvClhGOXsuhxCaF9DglrhRc5vdU8Xur9oU0jnCAsrC0IawFrHYfLIIgCIIgOlFmVRSPGhRSI3VZFFXli15bfcjmJ4iBSmvGWZU5u1Bq7XEfWRRRvWiuSsRqSNkWoqif8cE+tpzp5lPtFm7KjCTJWaTZ2OGI2/wGKwbUpIZ0fqUptTlxCxYcVHcqjFrmRGyKS9fSNQDYepkVT3+3hYelNrRCjhLu4k+Y97Dq/f+F4hH/G1Wxf4eWfT9UZyz1sHEXvgP3vbc6jODbkQHMP8C+L6l3tBOOe0N214K/+iNVvJ6SpJDFEE5QFpY2kIBFEARBEAbCVwaGfXPobwYrZ02ittAEEUJ8Xfv1q+L92lfieZRPG6cSsUJlJMwJMt5cz2bAVDRoIyDI7mpwXYyhuQvfgext1WTscEUonMcKAsVrQjq/MgOYzzOjplnCjiwBryVxKhFrcIIT6zLcKK4PvWiUVy5ijOKzl3JN3+wrqfU+I1C1Hf8ayt56Ztpet2wJZFGELNTDW3scQuF88Dee9z87K+PbcN15BcLTLyDaL+PIzTbm2BcdcYXmGB2P4c59XRWf8HhRSOYPV/RqvhNJkIBFEARBEAZC6X9jHfaCLqbMypuwxt1bQh4DQQwkfGVfeaor/d7fU1ujEh6sw14AX5AXxKifYamVmEX0xGQeskaVZWLTTba06tq/aTNwGOMpSWJFgUdzQza3UFGm+hxKfKchf/YTEXGHfGdjvbebR/r90GUAAcBX6W4mhpm7eFQ16pt95Sldz7x/TRu/0+vDKKnpBjzFq+HOfQ1c5nf9FrSar/wMx/e/i88278ZbqwsxOIFDfnlwj192VcGdN1EtXj2MBcS+mdFHGmJjgyqDvTntkN5hGQoSsAiCIAjCQCi7j/mbgaE1bZnnmTiqF87WJQ6CGAjIgoDSsSMCvvZdhQWqxVPJmGHw1NYEIepOLj9iOxAu1jALxFt9mFkku3KiNRs7XPHWpDLH7Da/EbK5lUJqZexU1WtsrTJ2mzx4Y506G2vQcieSzrtRVBd8EemGxYvhq9n5j+WEVkDzhds8hnn/ahf9bZ+6+UrOIngrU+B+MAO86V/9FrPKT/wNLux/DTcy10BqvhOUY5O9LXAXzFLN7c6fDNldG5Q5jYbyAWAom/BEAiRgEQRBEIRBaG+93XUTKsp0iUUotap8uAiCCA5K0+y+Zl91xVcXw/LJY5gsGq3Zc431INqcqV03NI91FbtQLpil2djhith0ixXtbvwiZHMrjagbdmzq9rU3nnqx+IjvbKyZu3icuRc8MUmWgfjj7NzzD/Bo5vQ1lZe5YnCX/oZ5/1rPr+z/gN42iLYMeCyfwnV7EJzpf+Kfb9a5r4O/+QKEx3Hw1p3SppOlLEIoXKgWr8xvQnI+DXz8CIGysALDEAJWcnJyvzeLxXdbYYIgCIIwGtULZ/ep+1iwKR7xIhNPfxfUBEF0j6+uo/YNgXkeNe7fpRKxqhfODpoXy5cn2TKuM/e0M/UWHs5my5SsCZqNHa5Irko4z/5Bpxhx6fvQrCazF5Q+bL35HzY6ZKRcE1Q+VO1b4jk3LDXaZ2NlFnhVc6Xn6WsmDwCeyj2KboL/qel7J7Xcg6d0I9z3xoG78gP/jeCz/gnuvEnwlm+D1Pawf8dW9IVqXFfOK5Ba7ml2fJECZWH1H0MIWIFsJpNJ78MgCIIgiIBx3r4O69Bfd97wvPwLOHU2Tq9ZMo/tpnOBuukQhNY0Hd7Lmv6OfxWuwoKAxpTcbtg2rFGJWPYt6wBZezFhxk62A+H9Mu2EMtfdkcyCWaweGJkM3OW/ZY5b4iuCPqdQYkVRly5qxSNehKfKv3lvW0V8kur2KWJN38HjlNkDSSMdp80l46PDbPbV0mNuCPrrV3DnT1OYmn8UtLlkdzXE2lS4H81Fydmf+y9mZXwbrpxX4Cn6AmLDZUDqveTXU5IE7vyfsuLVzRcgNl4L2vEZGbfVgrJJbzLfv00H9+gdliEwhIAVGxvb781sNut9GARBEAQRMPWJy9jsq8/i9A4JDTs2qRe/BEFohqeqAhXvsr539m0btBm7vha1X36sErGaDu/VZPx2Ghwyhq/uzL6JXs2h0aFdxgl/7aeskNN0Q7OxwxnXjV+ywl3TzaDP2XbxHPNZqfpgRp/2b3bK2H/dg7EbfWdjrT7rRmF14ALqyVyPqgvitSf6d3qTBTv4qz9i37f60Dz4yXrkQuy6C9i8/XNcOTgM9af/3G9By5X9M7gL3oO36gAkrlQ1tqd8O7jMv1Ls8x8Q69NDcmxGpWH3FuZ6qpgxAZ7Kcr3DCnsMIWARBEEQxECGz7+HktcHs9lOmfrfGDouZbAlSItC1wmLIAYCylK/somvw/30sWbjuyyPUTX/PbaU5fXBaD1/WrM57peJjJjw7k5tvbac577OLJxlT7Om44cr7txRzHF7a08EfU5l2ZNtU2K/xskpFrE0zbc31rTtPE7c9cDbT72ptllCbAqb8bfyjHaea4Eg2jPZTKeLfxGyuVt5GdN3dJ6XEQnVuHdrD9z33wZ38S/8FrOc6d+A685QeEo3QOJKITZmg8v4liKD61sQG7NDdmxGRSgtRvnUt9iOzvt26h1W2EMCFkEQBEGEOfbktaxQFBcbVMNlf3FbLUxcpWNHQHK06R0WQUQEQlkJyt8Zxxpm70rWfB7u7i1UTB+vMnV33tJmAXrmHutFtOykdmKCxJXqJgjojfBoLnPsnpKkoM9Z9eG77IOUjP5nD7XxMg7d9GD8Jt/ZWAmn3XhY2fdsrP3X2YYBrydxyC3RP/sKUL9nwoNpIZ1/62X23Cw79ftrUfZCbMyGx7IEvOkn/otZZ/+bSkB2nvs6vHVnQnpcRqZx73b2u3faWAhlJXqHFdaQgEUQBEEQYYy7yIKyt0cxNzgtp9P0DgsAIIsiyiePYWLjC/L0DosgIoLGlO0qUcltDU4nr7ZL51E6ZriqPMwdoNcWAGzOZBfNKde0MypWZrTw2T/XbOxwx1OSxIohj4KbAeupqkTxyKjOTpiDfwmhuCjgcc2lIr444dsba8o2Hmk5Hrj99K4qrpcwdRubfbXxYvgYY3OXWVP1UGTNdeVuMZsNOXoth5J6tUgocaXwlCXDdWconOnf6JOg5a3aF9JjMjqeijLVA4TGlO16hxXWkIBFEARBEGFMw56tzI1NZexUiI0NeofVQW38IvaJ/NnjeodEEIZHKC5CmUIcbtizLahzNh87CGsXg+52rz1PVWDdRRcfYUvFrjzSLhvGU76dWTy7772l2djhjrf2BHvsuaOCOp/DdIn165k1SbOxnW4ZR255MDGZ9ylkLT/lxoOK3rOxtl1hxdK3N3MorAqP7Cup9b6qzM4fc3RNY5CBefvZ6zH1jqeXnVzw1p2B8GAauEvf71G8CkUWYCTSdGA3Wyo+eYwm4nCkQgIWQRAEQYQpnupKVChKiLQ2WA4UZZaIbcMavUMiCMPTsDNZl7KShp2bVabu9UkrIDkd/RpPkoEJm9kSsae12nU59Dz5iF1APwleR7dwQymI8Nd+GtT5lJ+N+q+Waz5HXrmE5ad8Z2NN2sLj6G0P+G4Sqh5UiHhrA/tZ220Kn+wrwbI0pIJjdxy4wRrcLzrcNxFNar0P4ekXcN38dUgzACMZX806Gndt0TussCWsBSyz2QyTyaR3GARBEAShC01H9rGL2Klj/W5ZHiocpsts2dG8mXqHRBCGxv30McomjmYXM/t3hWRuydGm6ngaiPdWeYPELJbHrOfg6iXhoy+4773FCljlA6f0RvY0h9T/q3rR3JCUsrs8Mo7d8WDyVt/ZWF+edCOvXC2CJp1nha8ZO10ob9BOLA0UZbdMT8VuXeJ4UiNhxJpOoW9wghP55f3LUpMFOzwVuynzSgOaD+9VNOwYDffTJ3qHFZaEtYBFEARBEAMVsakRVe+/wy4id4ffEzlPRRmKBv+yI8bi0UMgNjXqHRZBGJaG7RvZUq13J0AIYWt1T2U5aj5dwMRgHfprNB8/3Oexcqys587MXdo2n3Dd+j+MKCDW69+dNWTIErjMv+linv3/QHZXB2UqscGOkjdfYT4TLg380XrC1iZj8VHf2VjDV3M4cbdTCS2qk1SvOdZbaVwIkVrusl5SF/4MUttD3eKZf5AtI9xlCp9zNVDx1Faj4r3J7D3f9o16hxWWkIBFEARBEGFIy5k09mnc+FfD9mlc+fS3WSP3ezl6h0QQhsT1+CFKx7/Klg0fSgl9HA/zUfn+NLbL6FvRaLuc0adxjtxiy5XWnNO2pIu7/P8zApaeooAeuG48xx5/852gzOO8la0qaYU3NKJHRr4HIxN9dyp8f++zLCulIDNhMw8xfJKv4FUY7rvvjtQ1nox89roct5HTNR7iGU1H97PfueNHwfX4kd5hhR0kYBEEQRBEmCG7XaiOm8PcyNg3h2+Kft2KT5lY+5OpQRAEYE9eyzZtmD0Z3trgZNX0hvP6VZT97g02G2zGBHC5/oskK8+4g5YVI/EVcJ79g84Sugt/Dtnbptn4RsBtHs12gKs5FpR5GvftZD4HdQlLgzJPd/SUjTV0pfr/rjzys21hiHDlvs6WDxav0jUeXpBV5+1BRXiY3Q9kvLY6VM5hHxzYt6zTO6ywgwQsgiAIgggz2i5lMDcwJa+9DD7frHdY3dJ0KIU1cg+CuS9BRDp8QR5K34pmxeDUA7rG1HruJIpHvcTEVB0XC7fV4tf+03ewPkb3y7RbJItN10NqYh6OCI/eV3SBWxuUeWqWxik+lweDMk9vXHnkxWtJvrOxglWmGiiS0wLu4l91KfX8GqSmm3qHpTLL1zo7kugfzWmH2CyssSPhepivd1hhBQlYBEEQBBFm1H7+EdvtKXGZ3iH1iPMmW15SOWea3iERhOGwb0xkr6P3p8Frq9M7LFWL96JBz6Fu+afw2m297qvM8mjhZM3i8lYfZMQbl85lWXrgKV7NdoIrnK/5HJKjDWXjR7Fl4vdzNZ/HX1o4GZ+l+c7G0lok1QJvxU5WaL35G71DAqD2pxuZyEEIr8S1AYnYaEfVBzPYLKxNX+kdVlhBAhZBEARBhBHOm9dQ9HKnKbp16K/A3b6ud1g94qmtRnH0i51G7iN+C09drd5hEYRh4PPMKHljKJvlkhYepbiy1wv75iSViGXf9BXkHnyQHlezC+RJW7T12fFYE1jx5uFsTcc3AmL1IVbEu/eW5nPw9++yGSFvvwbRoX+p5tn7XszczXpfrTjt1jssFe68SWyWnGWJ3iEBAFp5GdN3shmSFx6QghUOtJw8yl5zY4aDz7+nd1hhAwlYBEEQBBFG1K+KZ25car9YrHdIflE5ewoTN3fnht4hEYRhsK1dyVw/VR/OhNjYoHdYHXgb7Cqvu6JBz6HpwO5u9zE99jKL47jDLk1jEgpmhZWvkB5ITdlsds+NX2s+h9JYuvbzjzSfo7+0cDK+OPEsG+vlFU6U2MLIuR2A7K4Fl/UPbKdMW98aIQSTTZkCc41+khp+AuBAxNvchKr5s1hrhvWr9Q4rbAhbASs1NRXJyckBbxaLfzX6BEEQRPjQduUihFKr3mGEHE91pWqByJmN0dGvLmEpu7A9ul/vkAjCEAgVZbAOeZ65flozzuodlgrJ0YbyyWNU31EO02Wfr99lYjudbbmsrceO+240a2BeHR4Za6FE5kuZc8Bd/oHmc9QuXah7V8zeuPXUiz2m8PNwEmtTFT5t/wFZdOodVgdFdRJzjb68QtsyX6L/tGacZa4765Dn4amu1DussCBsBazY2FhERUUFvJlMJr0PhSAIgugj1YvmwjrkeTTs2ARZCL+b0mBRn7hc1fHLKCiNR2vjF+kdEkEYAqVAUDZxNGQxvHx82vFUV6Jk9BAm3uIRL8JlKVS9Nv4461OUnqdteRJv+ldGHAgHY+yQI3vBZX6vi0H41yG7tS3fVr7ffF74NhQJN9wP57Blro/m6B0SgywD8w6wZZjHcrTrFEr0H1kUUTZxNOuHuipe77DCgrAVsLrLwIqLi0NUVBSmTJni8++JiYmIiopCdHQ0ZWARBEEYEInnUDbh9c5SmgXvoe3KRb3DCjquJ49Q+tYINgvj3Em9w/IbLvcOK769axzxjSD0wnnnBopH/pa5dlrOntA7rB5xZF1E6diRrOF87FTwD+4zr3tnO+uv86BCO1FO9rTAmfFtVrhxVWk2vpHgs3/OCnktdzUb2/XoAdsRd8wwiI12zcaPaEQOfPbP2CzBmqlBnq4AACAASURBVKN6R6XiwA02U3LxEW1LfYn+05p+in1YMGoQuNw7eoelO2ErYPnCZrMhOjoasbGxPb4uNTUVUVFRSExMDFFkBEEQhFa4rRZViUrRoOdgW7sSUhgYxwaLhh2bDJOF4QtZEFRlUGJLs95hEURYo8y+MkrWpbK8pT12iecBALZWGa+s5JgOZ80aliZJbQ/Y0qwrf6fZ2EbDdXcU67FUp50A2nImjfVmmztds7EjHdF+gS3vvPL3kN01eoel4kmNhBFrOq/VIQlOPKgILy+xgUzFjAlsdvvShXqHpDuGErCSk5MRFRWF9PT0Xl87ZcoUREVFhSAqgiAIQkuaFd1XmE4sY0fAcf2q3iFqjuRoQ/GoQYoOZIf0DqvPKG+0nLey9Q6JIMIWX2K9kb7fGndvUcVfs2QeZFGEuYTtQDhrN6/p3GL9Wbb73q0XNR3fSLgfzmazfEo3aDa2sqlIw45Nmo0d6Xgsn7Dlg/mT9A6pWz5LY8t9d5uojDBccFy/qvqedVsHdoWZoQSsdl8sf2gXu8gDiyAIwljULVvSrYDV1V8pnDp0BYqyy1PJmGGG9P5Seng17t+ld0gEEbZUL5xtyOyrrvj6vrZvTsKpXLYD4YrT2nY385ZtZsQBd95ETcc3Eh5rAiuUPI7TbOyy8aOY95bLGYA+Y/2Ev/UiKyxW7NA7pG45bWav19gUF9ykYYUNlIXFYkgByx9Rqi+vJQiCIMKH0rEjVGKOLxGreNSgsOzU1VdkQVAdY0PKNr3D6het6SfpJosg/IDPMxs6+6odiedRGTtVdSwnVx1hFsT7rmsryHuefMSIAx7LEk3HNxLeqv2smHd/vCbjemprVO9re4ko0TNS8y04z329s3zw4l9Ccj7RO6xuqWqSMW4T61l346lxLAwiHcrCYjGUgNVu0B4X1/OTBbPZ3NGF0GazhSg6bcnPz8ft27dx+/Ztv/ex2+0d+1it/refD+VcBEEQPaG8YS4e8SIknkfD1vUqf6UOT455M+GpDT9fCX9RtUoe9oJhvb6UJVElo4foHRJBhCVV82ZGjLeQ2NigevDwdPDzmDX/Wsdi+OpjbRfDrntj2eyWcmOK/logNlxVlFP+RpNx265cNHyGoF54ilez70nua3qH1CtrzgmMgLXhgvGywCOZqrnT6QHh7zGUgGWxWBAdHd3RhTA1NZXpMmgymTpKB41q4n7kyBF8/PHHWLBgAbPt3LkTdrvvrh92ux07d+5U7RMfH4+srKxu58rKykJ8fHxI5iIIgvAHZceVmk8XdPzNefMaapbM8ylilU14HU0H9xjONFzinKhewJYR2beu1zusfiO2taI0ZjhzPEJxkd5hEURY4cjKVH2HGb3TqvNWNsqnxDDHdPXVtzBn3hVELXPCWq+tKTR/41escbktQ9PxjYTktLKG9ll/r8m49o2J7G9T8lpNxh0IuO6OZDMES77SO6ReySpkfesmbeVhb9Ou8QIRGI4sVlC2Dv01HNlZeoelC4YSsIBnHQbbRayetri4OMNlX3UVhjZt2oQjR45g586dHYJWQkKCT2EpISEBCxYswMcff4x9+/bhyJEjHf+3YMECn8JSVlZWx9+TkpJ8zuWL/sxFEAThL/YNa1gPpb3bmb+LzU1oOrgbZW+/5lPIqvl0AZw3jWMc3nqBzb4qeWMoXI8e6B1WQFQtjGUX5pcH7sKSIJTIXi9qFJ0Ha+MXA7LxF4qtGWdQMnoIc2xn35yBeV/cg9ur5fHJ4C79LSMQSI5CDcc3FrLkBpf5V53laul/DNldH/C4yoyP1szem2gRgOR4BO7Cn3d+PtP/GFJzjt5h9UorD0zf6WJErAv5Xr3DItqRJdR+voj97fhyYJZOG07AAp5lYsXHxyMmJsancJWamqp3iH0mIyOjQxjKz89n/pafn98hLB05cqTb/ZTi1pEjRzqyo5S0Z14px7Pb7R1zZWSwi47+zkUQBOEvVe+/w/w4O2/49jHk7uWg9kvfZu8lb76Chl3J8NaFeVmhLKNWsZCtT/L98MBI2JPXsn5eOzfrHRJBhA1tmefZ76zBv4Tz2hW9w9KMpsN7Vd/JF975CN66Ws3mkPkyRrxyXvgfgOjUbHwjwmf/jBX0WswBjeepKIN1+G+YbA+hrFijaCMbb/lWRUnnS3qH5DdbL7NlhMtPadt8gQgM57XLKHr5l8zvh8N0Se+wQo4hBSwlRsu08sWmTZuwYMEC7Nu3z+ff9+3b15Et1ZWkpCQsWLAAJ0+e9LlfuxjVVRS7fft2hxDli5MnT3ZkgQU6F0EQhL94KsuZG+aS1wfDW9/9okd28Wg+fhjl08b5FLKqF84O67IcR3YW6/c1/Dfg7t7SO6yAaT1/mn0flszTOySCCAsktws1n7Bl0HXLP9U7LG2RZVxbulb1fWxbvwqSSxsDcLHxGlsyd+0/NBnXyChL1rx1pwIaz6Hwv6qcPUWjSCMf9/232fLBp5/pHZLf3C1hywjfWMuhxKZt+S8RGLWKzq+18YsAeWC9RxEhYEUC7eJPd0bq7dlPSgGrvXSvO9GoXXTqmmnVni2lFKjaaRe4FixYwPx/f+YiCILwF6UvTPXC2X7t5yosQP2aZT5FrOIRL8K+OSksnxzXrVjKLmRXRMZC1v34kcqfTHa79A6LIHSn7YK6YUN3WaZGZt3ROuyd8Inq+7gxZXvvO/uBsuue6+6rmoxrZISCWaxoUub7Ht9fGrZvZLOD167UKNLIRnZVgrv8A9afzW6cDBlZBuYdYMsIj93x6B0W0QXH9SxYh/6auT4dWeH7sDYYRLSAZbPZIiI7C+gUnXbu3Nnxf3a73afQ5Gu/rqJSezZXT0KTctz+zkUQBOEvDTs2sYaxm5N636kLDtNlVSes9q107IiwalEvlFpVMfJ5gZV8hBPFowYxxyZUlOkdEkHoTsWMCeyT8wjtIjV9B49X4u3IHvmG6nuuLfN8wON7rMsZgcD9MFaDqI2Np4g9J8KTRQGNVxk7lfW/yjirUaSRjbf6EJsdmP2fgGSsMryDN9gywtl76AFUuFHzKWs/UZewVO+QQoohBazU1FTExcUhNja2263dH8tkMv6TLbvd3uFZ1TVDq7tMqa60i0pdSxP9yZRqH7fd66q/cxEEQfiL8oa5P4KT5GhDfeJynyJWe6q12NgQhOj7Rv2qeLY8Y9YkvUPSlOqFszVftBKEkWlTlGQVDXoObqul9x0NhigBL694tvB9c4kVucNfUWWd8QV5Ac3hfjCDzTYqXq1R9MbFW7WXFfXuT+j3WBLPwzrkeeZ989SGuadkmCA8fI99Hx59oHdIfcbWJjMCVtQyJ6qaBlaJWjgjSsC6rQUoGvQcbo98HY8PnYYsinqHFVIMJ2DFx8f32oGw6xYJAlZ7d0JlyV9fRKWupYd9EbDaBbP+zkUQBOEPsiCobpjFluZ+j8fnmVE2cbTvssJRg3R9miw2NqiONZyyw7SgYev6gLLpCCKSkEVR9X0UqdlXJTaJWfjO//wurMNeYI69ZMywgAQR151X2BKtmqMaHoExERuuKIzDf9vvsThzjur9InpH9raCN/0b+9msPa53WP1i/kG2jHCXicoIwwFRAj5LcyNqmROz5l/DoC9bMXw1h0dVJGCFLSaTCVFRUYiOjkZiYiKSk5MRExODmJgYJCcnIzk5GYmJiYiOjkZ0dDTS043f7rWnzn8kYBEEESlwt6+zGUmxUwMe01NThYadm1HyxlCfQlbd8k/B38/VIPq+ofQWqZo/C5KjLeRxBJO2Sxmsn1ncHL1DIgjdaD2dxgoCrw0Cl+vb89ToXHjgZRa+S4+50Xo6DcUjXmS/ExbPhVDaP29C/uq/sB33miPzXPYFyfmULV3L+sd+j9WYsp31v1pFHcb9Qaw/p3gPfghZMKaVzSmzh7mOY1NccJOGpSucAGzOFFTZcQsOukjACmfas69SU1M7/q+9ZLAr6enpiIqKQny8sb9wu4pXvozT+yIqdfXO6ouAZbVaA5qrL+Tm5tJGG20DdHu46kvmhvnRkvmajZ2/bzcex07zKWJZYqJRsHoZzKaskBzn/fQzsLzF+nQVrE/U/fxrvd07c5I9z68Phjn7mu5x0UZbqDdz1hU8fmc8cz08XDxP97iCtX15qJxZXH1xsBy5ubkoWBmv+v59tHAO7l3t23fvvZwraD33px0igePs15GXk6H7ceu9me/eQOu5b3eel3N/jPs5l/s1lvL38sG61bofnxG2iquTGQGr6vKrusfU3y3DlI/RXzUz1/Le8xbd4xqo283bZnx+sEIlXk1PtiE181FQ5w5HDCVgxcbGIioqSvV/SgELAKZMmYKoqCjDmrhnZWWpsqCUWK3Wfhmrt5ck9sXEvb9z9QW9vxxoo402/bbCuTPYG+ZNazUd/97VLBSs/hKWN4f5FLIK57yDvH27g36cSqHuyaQxuHflku7nX+vNfPcuLONeZY41L/Ww7nHRRluotwfr1jDXwdNXX0LekYO6xxWsbc6OGmaBlXzyKXJzc2G+dQsPP1mo+u59+Pli5N7N8Xv8glsHGZGg6fz3dT/mcNkaL/wTc24KbvX9c2Y2XYXl9SHMe3Q/9ZDux2aEzXbhp8z5L8r+TPeYAtni9lQx1/In+yp1j2kgbrdzzIj3IV5N21yPo5mFQZ8/HIkIASsmJqbb1xrRAys/Px8ff/wxFixYgIyMjB5fq8yUUrJp0yaVqNRbplR+fr5Psao/cxEEQfSG5HSg9O3XWHPjJ4+CMhd/Lwe1y5b4FLFKxwxDw67koJnVeuvrUDFzIjNn08HdQZkrHKiNX8Qca8vpNL1DIoiQ4rXVo+r9d5jrwLZhjd5hBZWp23lmkfWwstP82Vtfh9ovP1Z99zYf3uv3+GL9ac28niINV85w1n+pvu9ej1zubea9KZs4GhLHBSHayEJszGbOPZf515A53+slo3DlEVsOPGkrD3ubrHdYAwqvBOzIUpcNztnL417pwCob7IqhBKzExERERUUx3lbt/2exsJ1c2jOwjCZg9UW8AtDRnTArK8vn3xMSElR/by9NTEhI8LlPe/aX8u/9mYsgCKI3+Dwzc8NcPm0sEMSOKhLPozntECqmjfMpZFUvnA1HVqbm87YcP8we5+QxEMpLNZ8nXGjcy/qo2Nav0jskgggpzccOsiJ5zHC4AuzAF87UtsgYnNC5yBr1FYcWjl3wup8+RtX891hPsNcHo+38ab/m8JRuYLu85f0uCEdiTISCd5lz4y3f0ucxmg7vZZsNfPFxECKNPDzWFaywan5T75ACpoWTMX0HK0hfyPfqHdaAQZaBXVfV4tXsPTxySwaueAUYTMBqN3GPiYnpEKba/a7i4uI6ygVTUlI6uhAaqYTQarX2SbwCgH379nVrnN7Vt6qrAbzdbu+xPLHdI2vfvn0Bz0UQBNEbykVeXcJnIZnXVViA+sRlPkWs4pG/hX1zUr9NhpWIba2o+vBdZo6GHZt639HAOK5dYc3qP3xX75AIImR4aqtROXsyK+JGeDfOnGJRtdDyBZdzE+XvjFMJ+tyt7F7nEAoXMEKBYPlE68MwLJ6iL9lz86Tv4lOdIkOu6VBKECKNPFx3hrHiYel6vUPShC2XWAFl+Sm33iENGPZcU4tXs3bzyLEObPEKMJiABXQauXf1vWovF1RuiYmJOkbaN+x2e0cG08mTJ/3er6s31c6dOzvEo9u3b3eM56tUsN0H6+OPP+4Qsex2e0d5oa9Swf7ORRAE0RP1Kz9ny0mOHQzd5LKMlnMnUTl7ik8hq3LONLT6mRnQE63nT7OZGG9Fw/U4OGWS4YKnshxFQ55nsiy8jfSAgxgYKDNZSseNhKuwQO+wgsrxu2znsoTT3S922zLTUTKG9SSs+mAGXI8e9DiHyxzDCAWe8u1aH4Zh8VbuCSg7TeJ5lP3uDeY94e7eCk6wEYTUmg9nxn/vLB88/01Irff0DksTlKL0G2s5lNik3nckAmJvtgcvKcSrd3fyuFVEGXCAAQUs4FnZYFxcXMe/bTabSsQykngFgBGOetuUHlPtJYG+toSEBJ8ZUV0FM19bdxlg/ZmLIAiiJ5SLGLfV0vtOGiM52lC/St0lq6OMIn4RxMaGfo9fMWMCM95AaUteNn4Uc9wuS6HeIRFE0JF4XvW9Zo/w7CsAWH+BzRg4cMPT4+tb00+qvmvLJ49B/ap42DesQUPKNtXmOPtDRqRpTf8CbZnnweeZVZvbaoGntka1RSqi/ZLCH+ylPu3vtlqY98I67AXIQSznjxS8ZZvY835niN4haYYkAx/udzHX9bE7PV/XRGAcuOHByytY8eqdHTxuWEi8aseQAlZ3WCwWmEwmQ5UNtpORkYGkpCS/Nl/iktVqxZEjRzpes3PnTr/KEDMyMrBz586O/Y4cOdKtSXugcxEEQSjx1NawpXsjXtQ1Hj7PrBJdOmIbNQitGX03xVV6fBUNeg5CRVkQog8/lEbuzWmH9A6JIIJOQ8o2lRAQiABuFBYcZBe6pse9L7gatq7v9sGBanv5v9B6+I8YsaB0zL/7v38PW/GIF1E2fpRqq4ydiqp5M5mteuFs1K+KV222tSvRnHYIfEEeJN53+WQwkZxPWCPxrB/2af+WM2lsRty8mUGKNLJw3xvLlm4+/ULvkDTlwA02s3LxUSojDBYHbwgYspJjzvfUbTyyn5B41ZWIErAIgiAIY9GacZa5Ya5eNFfvkCALAhq2roe1S/mb8qa+L0/xqxfNZbO5li4MYvThRdPR/cyx1yUs1TskgggqkqMNxaMGsX53WyPDD6cnBC8wdiO78Cqp773USBZF1CyZ55fIVPr6TxmhoC31D2F95T81EbCCsZVNHI3a+EVoOrofzlvZEFuag/smiE5wF/6s8xyd/yZkT5Pfu9cpOvQ2pGwLYrCRgcSVgrv0feZzKTVe1TssTXlcLSF6Tee1PXQlh4JKKiPUmsO3PHhlJZt5NXkr59eDgIGGYQUsm82G9PR0JCcnd2wpKSkwm816h0YQBEH4SX3icuaGuXH/Lr1D6sBlKVSV/nXNqGg6ur/X8gplSUbRoOci3genK5w5hzn28mnj9A6JIIKKMvuqeNQgSI42vcMKOsX1ErPwGreRg9fP6jOJ57v9ru26VUz6MSMUNO/6pu4iVV+3kjHDULNkHhp3b4Hj+lV4qis1fR9407+yYkpbz55iXSkdO4KJlcu5qWlskYi3ah9zvvkbvwTkyCu7XHrMzVzfe65RGaGWHL3twfDVrHj1u2QOVx6ReOULQwpYqampiI6O9mnc3m7wbsQyQoIgiIFG+eQxzA0znxdeDyFkUUTToRRYh73gczFSOWtSj55ddQlLmdcPtJIMiedV52wgLOaJgYnP7KsBksVytdDLLL7iDrn6tL/Y2IDWjLMdW3PaIZX/VdPhyaz/1aEfo35VPOqWLVGV+VXNm4nyaeN8lgXqLWIpt+JRg1A1bybsm5PQlnkeQqm1395TrjuvMOdIrE/3az9lOb91yPO6lEEaDaFgBls+WLhA75CCwikze33PSXHBTdqKJqTleDBiDZu9OmEzh8uPIk8I1QrDCVipqakdQlVMTAzi4uKQnJyMxMRExsg9OjqaRCyCIIgwRmxpVt0wy4Kgd1g+ESrKUDVvps/Fh3XI82jYsUkVu6e6UlWG6LgeWaUF/lA+bRz7VN+co3dIBBEUGnZsUgkTA0Ww3X+d9cnZcEH773Lh6ResWPDofc3Glnjep+E7X5CnMofncm4yYlv71nR0P+qWLVF95/Vnsw57AZWzJj3z1Tp5FC5LoV+/j+4H7zDnyFvun4CqLOevjJ0a6CmNeGRPI7ir/6wQDAPvWhyOVDXJGLuRZ67xm09JYAmUE3e9ePUrVrwat4lDZgGpgz1hKAHLYrF0CFQpKSndvmbKlCmIiopCfPzA6PJEEARhRBxXLjA3zNVxc/QOqUcknkdz2iGUTx3rc8FRHReLtqzMjtc3bFmnOj7ZNfCeaNcnLmPOQ9Mh37/fBGFk3E8fo2ziaPazHkYl0cEm4TRbYnTirvYlRu58VpzxFIdvx3GvrR5c7h00Hz+C+rUJqPrwXZS8MTSwTK1XX0Jl7FTUrf4CTUf2wXkrW1WCKDz9nD1Hlk/9ite2biWbObhtQzBOS0Qh1p1iywdN/9InzzGjsfose41vvBieDxyNwimzF68nseLV2I08Ljwg8ao3DCVgJSYmIioqCsnJyT2+zmazISYmBlFRUZSFRRAEEabYNyexN8wGMTr22upRu3Rht4sM29qVz7KvFGWH/elgGAk0px1izkNt/CK9QyIIzVF+n5WMGTZgsq8A4L3dbHZGbon22RmuO0PY7KKaVM3nCCayKMJttaA14yzsm5NQNXc6ike8GHC2Vtn4UahduhCN+3fBefUj5hy586f4FZuynH8gZgv3FeHxAvZcP5ihd0hB5fJDtoxw8lYeDQ5Z77AMyZl7Hoxey4pXMRt4pOeReOUPhhKw2ksE/RGl2sUuk8kUgsgIgiCIvlIZO9XQN8wO02WUjBnWbflH13+Xjh3Rb08To+OyFKrOBUFEEmJjg+qab047pHdYIaPZKePVRLZLWV2L9l3KuKusibvYfEfzOfTAU10Jh+kyGnZsQs2SeSgZPaTfYlbFlB+xnRrTfgSH6TKEirJu5xcbG1TjDCTxtV/IXvDXf8F+Hqv36x1VUGnmZLyznRWqKVuo75y778Wb61jx6s11HM7ep3PpL4YUsPwhOTmZBCyCIIgwReJ5lT+UEW+YJUcb6lfF97qoGEiLWSWyIKje66C3kyeIEOIr+ypc/fyCQUGFyCzGpm3XvlRa9jTAef6bHWIBl/7HkIU6zecJF8TGBjhvZaNx/y7Uxi9Slad2m4015t8YUaVl7590liCOeBFVc6fDvmENWtNPwm21QBZFOK5fZcYonzxG78MPe8SGLOY8c5f/FjLfvUgYKSRfEphrfcUpt94hGYrz+V7EbGDFq9fXcjhtJvGqLxhKwIqPj0dUVBTS03vvqNHug2WxdN8diiAIgtAHPs/M3jBPG6d3SAHB55m77W5VPGrQgO/mVDFjAnNOnLey9Q6JIDTBV7OGgSZYp+expUWfpfWtA6E/SK33WL+hrH/UfI5wR3K0gc8zozntEOoSlqJixgTVZ694+M/RdvxrHefJcfxrKB72824FL+uQ51WdM21rV+p9qGGPp4htKOC+N1bvkEJCjlVUZQ6V2rTPtoxELjzwYpzCCH/UVxxO5pJ41VcMJWCZTKaO7oM9CVPt2VexsbEhjI4gCILwl4aUbRF3wywLAhq2rlctKBpS/OsCFcnY1q6kc0JEJMoMzIGWfQUAWy+zWRk7r2pv4C7WnWQEA9ftlzSfw4jIggCXpRAtZ9Jg37AGlbMmoXnfN5lzVRrzb30qQ2zLPK/3YYU9Sj82T+kmvUMKCaIEfLDfxVzvaTnaX++RxqWHXry9mRWvRiZyOH6XxKv+YCgBC+gsI4yOjkZ8fDzS09NhMplgMpmQkpLS8XcqHyQIgghfqhfOjtgbZpelsCPjyDrsBYiNDXqHpDut6SeZ97tmyTy9QyKIgPGVfTUQmzV8ksouaIPhi+MpWacwJ5+s+RyRguv2YOZc1SeMVGVZ9bR5amv0PoSwRmoxw3n+TzvLBy98G1LbA73DChn7r3uY633xEe0zLiOJyw+9mLCZLRuMXs0h9Q4Jf/3FcAKWzWZDXFxch0jla4uOjkZqqrE6kxAEQQwUZFFUdV6KtBtmWRTRdCgFDTsGxlPZ3nBbLWyWyugheodEEAGjzL4qmzh6QDZrmLyVzSworNa+pEgonMeIMoJlqeZzRApC/lQ2O6hiBwDAU1sDx/WraNy9BbVLF6J07Ai1h9b4UTpHH/54Slkx1ZUzXO+QQkphtYTo1V2bNjjxoGLgfe/5Q1ahF5O2sN+Pw1ZxOHKbxKtAMJyA1Y7JZEJ8fDxiYmI6hKvY2FgkJyf71aWQIAiC0AfqSjfwkEVR1aXNa6vXOyyC6DdCRRllXwGoapIwaHnn4uy1JA5tLlnzeVzmNxnRwFuxU/M5IgXP06UKse+zbl8rtjSDy7mJpqP7UbdsCZV3+4Fb8VkUilboHVLI+fSYmxFl9lwbWGXT/mB67MWUbax4NSSBw6GbJF4FimEFLIIgCMKYNKceYBZ99avj9Q6JCAHVcXPYstFLGXqHRBD9pj5xOfN5rl4wG1Jri95hhZzbClPn9/cGp5yIv/4cIxqI9sygzBMJeCu2K8otp+kdUsQgOYvAZX6vy/n9A0hN1/UOK+SczGUbN8xJ4eH2aC9cG5XrFhHTtrPi1csrnDhwg8QrLSABiyAIgggpdSs+ZTt2HT+sd0hECLBvWcsauVN5JWFQnHduoHjEb9nsq3Mn9Q5LF47dYf1wlp9yaz+J7AGX+deMKCM5qct4d4i282yJ252heocUMXgrd7Pn9uYLeoekC7wgY+hKJ3PtUxnhM8obJLyxjvW8ilrmxDHyvNIMErAIgiCIkCF7PSifNpZZ+PH59/QOiwgBrRlnWCP3T8jInTAmdQrvq+qP3ofkdOgdli4knWc7EB65pf0iTeasjGjAXfwryCIZR3eH1FbAnC/e9BO9Q4oY3Ap/MeHxIr1D0o0vTrBlhFO38cjI9/xf9u40PIrrzBu+J3GeZCbOM872TibxTJInTibJJJNkJomdiZ04HWxjW8a7ZRMvWN6wjYyxwbLBeBFmR8hsbgzGIGQDQuwgISFANAgkkBohhIBG+y61dqmra6//+8GR4HRpV1dXVff9u676grqr7m5Vl6h/n3MfKMFvgWcbA4VXa7MpvAomywZYV64mOJaNViIkhBDr4C+cC2h6fD9UP2d2WSQEhIts77Oqx+6DyvvNLouQEfGdOIryu/4U0Ptqr9llmeaFT9hpMrmXgr8Codp6mB31kvO7oB8jnGhSB7iMa65YJe9aaHJkBqzBpAnN4LJ/MHxCYgAAIABJREFUwk5l9aabXZZpci/JuqDGMdeHB5dxSMmV0GNALzwrGyi8WpVF/cGCjQIsQgghIdO1bwdz49cYH7nfXkYaVeBR9fj9zO+fv3DO7LIIuUwbOnwJnALd8NZr0ITIHQ1012L2hq2tJ/g3rXJdMtvTKT8q6McIN9zB65j3TONrzS7J9pSWLHYkYNZ3zC7JVIqKfgOb3m1CAodVWSIaO8N/SBaFV6Fl2QDL7XbD5XKNeaMVCQkhxDq8Hyxgbv7aN603uyQSQg2zp7MjV9J3m10SIX2E04/An309xEtz+r3h7zl6GKUBKw92H9xvQqXWUNeuMjdr9yUaM5pWvDSHnbZV8oohxwkn/Imb2JFCbcfMLsn2xHNT2PPwLDXHL21SMW+3gFvn9x9i9TYvn7NTQGlTeAZZFF6FnmUDLEIIIeGnZspTzM0fd+qE2SWREGr7xMn8/lucH5hdEiEAALlpL3Nz6ku7GvzJ8ZAbUgGVBzQNjXNmsiNI342DJkdub5PDJewUojdTDGjgDkA4M4n53UgViYYcJ5wIhY8x75lcl2x2SbYXOKpNborcqcOBSuoUrM0WMWm1f8Ag67b5Pry3Q8DBYhl+MTymF56pVjEtmde9VudBEXzk/mkwHAVYhBBCQkKsLEfp+D/23fxVPHwn5LYWs8siIdR9KINtfh0Xa3ZJhECTe8Ad+gEbYDFNw78FX+b9qIz+JTv66vABs0s31cZjYkhGHASOJqLgYGiS5y12tNClOWaXZGtqVyF7Tci45vNgmzCqW1VsPiHhpQ0DB1mOuT5M38RjZ74Eb7d9g6ziWhWvfqp/nauyRHDGZPnk72wbYNEUQkIIsZfurP1s75iZNA0k0ojlpcw5UPHwXVC6Os0ui0S4wKlBg20d676K+mk/ROPcVwHNvjdfwTBvN7sK2R538Bu4A/qRL2p3sSHHCSdS9Vqa7hZEgYGg4H7Q7JIsra1Hw97TMuI260cnXblNXudHco6EimZ7TS88V6tg+mf617YiU0Q35ZqGs12AlZqaiqioKGriTgghNtO6ehkTXrR94jS7JBJqmoaqmGi2kfvZ02ZXRSKY0p4LX9rVuubMQ4dZ/wdC4WNQWrPNfgmmmRywAuHpSiX4B1F53XtPI1+GFthwnM8bZ3ZJtuY/+muakjkKkgJkl8iYs5PHHQsHbvj+2Id+fJgl4myN9YOs8/Vqv8HcsgwRnf7I/lIjVGwVYLlcLiacio2NHXJzu91ml00IIQRA3fSXmOCix3XQ7JKICRrj2T5Cnbu3mV0SiVSaDP+RnzI3pv4jPwVUHmpnPsRzU8Bl/vOQYRZ36AcDNn4PV609GqKWXL4hvXMRB29X8G8+1Z4LtPLbKKi+Uva8zr7e7JJsS+Uqdf3xNJHaH4zUqXIFifsFPDTIyoX3JHBYvE/E8UsGhOFBcLFBxZtb9OHV0nQR7T4Kr0LFVgFWfHw8HA4H4uLiaGogIYTYiNzUiPJ7x/WFFuUT/gKpPnJu9shlbckfMwGWd9lCs0siEUryvBPQ1+ZrkBu2MI/pzliPuld+iNbEb6BnxxcHD7Iyvw7h9COQa9dDExpMelWhcaZaYW7gnvvYb8hxlKYd7Eiik7cacpxwo4mt4Pb/0xV93L4JTTFmlchwJ1UksOdg/j1ml2Rr5+sVfJwtYdJHA/fJGjfPh7e38cgokuATrBEMlTapmLVV0NW6JE1Aa481aowUtgqwYmNj4XA4aFQVIYTYjC/nCBNa1E573uySiEl8x7LpXCCmU5rTwR38Htsn6Pw05jEq50P9m1P7ztXqJ36O9vW3wJ9zw5CjsvxH/wvi+elQWrJMeoXG2lfIrkA4Z6cxXYulikT2d1T0tCHHCUf+7J+wvcN8HrNLsiWh4D52FczyxWaXFBZqWlVsyZUwZYiG79OS/dh+SkJjh3nTC8uaVMzepg+vFu0V4O2i8CrUbBVgxcXFweFw0OgrQgixmbYNa5jQomVVgtklEZOINVUou3I1yvtuhdJK0zFICEnt4AvuZwOn43+A2n2OeVhX2i7mulV+9y3gTh6HJnVArt8C4cxT8AeEYLot7YvgT90JqXIZVN9Fk15w8K0+xK5AuN5lzAqEQsk0Njy49J4hxwlHfJ6Dee+UlkNml2Q7as8FcAe+fcXn+UtQ2nPNLiustPs+b/j+Rj9T8wJHeW44KqK0KbRBVoVXxTvb9LUt2COgsZPCKzPYKsBKTU2Fw+FAenq62aUQQggZgYa3XmOXn8/cZ3ZJxEQ1kx9nzgeuIM/skkgEEcsWBoRMX4Bcs455jNLVifrXpzDnaXPCXN2+1O5iSOVLwOfdOvSorMM/gFj8PJTGHYDNp3PN2sre0GUVG7MCIV/wANs8u3a9IccJR8KZJwLeuySzS7IduYZdzZHP/YvZJYUtSdaQfV7G+zsF3LFo4D5Zj67ksPKAiMIq4/tkVbeoeG+HPryau1tAfTuFV2axVYAFADExMYiJiaFRWIQQYhNKZwcqH51w+Ubw1hshlNFUhkjWtOBdJhjoSN1kdkkkQihtLt3UKvHsc7rHde7ZzpyjFfeNGzxo1VQozekQS6aCC2gM32+YdfwmiJfmQO04ZeCrNc6Tq9lpPxcbjBkV4T/2OxpFNErixZns6LVSfQBLBieceZK9Vnhmm11SRMivUPDBfgEPLR84yLp7CYcFewQcu6hANSBLqm3TMGenftrgnJ0Catusv1piOLNVgJWamoqEhAQ4HA5ER0fD6XQOuXk8dJNECCFm4gpOMjeCNS88YXZJxGTtWzYy50TT4jlml0QigSpAKHycHVFx9FdQO9kQSW5rRd2rk9nRV4kLhn8YfxXkmjUQ3A+Ay7hmiMbv34Bw+lHItRugCY3BfsWGqG1TmRu6Bz/gwBnRaFkVwGX9S0Afp9LgHydMSVUfsuFL8Qtml2QrGl8Pf/aP2ADVm2l2WRHlQr2KdUckPDVIw3fHXB/eShWQfkZGNx+c49a3a5i3Wx9evbdDQHULhVdms1WA1dvEfSSby+Uyu2xCCIloHSnJbFix5H2zSyIm8+XlsI3cpzxldkkkAkiVK3UBklS5XPe4jh0p7OirB26Hv7BgVMdU23MgembDn/P7IUdl8Ud/BfH8DCgtB8f6Ug2VW8quQDgtOUh3jQE03yU27Mv6DjTVmF5b4Uhu2hOwet7dZpdkK3JDCjtq8tj/AKoxq22SwdW2fd7wPTZp8D5ZUzfy2JonjWl6X0OHigV79OHVO9t4VHgpvLICWwVYqampwxp1RSOwCCHEOprmzmZuBjt3bTW7JGIyuakR5RP+0ndOlN31Z0gNdWaXRcKY0pEP/9FfMzekQuHfoCnsDansbUbd1GeZa5Z3xZIxH1+T2iHXb4ZwZhL8B787ROP3q8GfugtS5XJLrhy3NU9ibuwS0oxZgVBpPcgGCDm/N+Q44UrtPB0QwPzG7JJsRTwXy45gK5lqdkkRr8OnYV+hjDeHaPj+9Bo/Pjki4mLDyPpkNXdpWLhXH17NTuVRFuLm8WRgtgqwCCGE2Ismiqh66mHmZpA/V2R2WcQCamOfZs4L34mjZpdEwphYPJm9mc++Hkprtu5xHds2MedlZfRd8J8tDGotavdZSOWLweeNG0bj9x9CLJ4MpWmnZUZ/LE1nVyDcmicZchypZh0bOLofMuQ44UoTvfClf/nyCLYD3wZUY8LGcKPJPfAf+w3bBL8h1eyyyN9JioYj52XM3SXgzkEavkev4LAsQ4C7cuggq6Vbw+J9+vBqZgqPS40UXlmJrQIsGk1FCCH2wpecZW4GqyY9BJW3xk0YMVdzwlzm3GjftMHskkiYkmvXw5d2NTt1sEzf00pqrEfNlKfY0VcfJhpXmKZAaU6DeO5lcNn/MXSYdeJmSKXvQ+3MN66mYZiWzI5+OHHJmBUIRc877AiY868Zcpxwxh1mezhpXJnZJdmC4t0fEHj/GJrYZHZZpB8FFQo+yBDw8CAN3+9c5MO83QKOnJch95NFtfk0LE3Xh1dvbOFHPIqLGM9WAVZsbCyio6MRHx+P9PR0WomQEEIsrnP3NuZmsPH9WWaXRCyic8cWtjfavLfNLomEIbXnPPzH/xjQC+heaFKr7rGBiwtUTpwA/nxxaOrkKiFXfwSh4H5w+786eOP3A9+EUDgRcm0SNCH0N9XjF7I3eZ2cMcvJC0VPBfQrW2bIccKZ/8Sf2Sb4bUfMLskWxIuz2NF/RdSn0eraejSszZYwIWHgIMsx14fnPvbjcIkM5e9BlqIC727Xh1eTVvvR1mPMtY2Mje0CrMAm7bGxsUhKSoLb7Ta7PEIIIQGaF8Wzo2w2J5ldUkgo3v0QPe9AkzrMLsWyeM95Nix4lBoMk+ATz03R9ZdSu/RTAlW/HxUP38mcky1Gjr4ahMpVQvK8Be7gdUOOyuIOfAvi+elQu0MTtFW3sisQ3pfIGXYs/sRN7BSupr2GHStcCacfYd/D+s1ml2QL/iM/Zd+3umSzSyLD5Bc1bDspYeLKwYOs6OUctp2UKLyyIVsFWADgcrngdDoRGxuLqKgoJsyi0VmEEGItVX+7l+1/FaLRDGZSu4vBZVzz+c1l5rUUZA1AE0WU3f6/zPmhdNL7RIJHac/VrzroeUv3OE1RUP/6FOZcLLvzZiht+lFaIaXJkJv2QnA/qJsC2e8qhsdvhFTlBFRjVgUEANcFmbnRi9ti3LG4rO+wo4d6Lhh2rHAlXXyDnYZZOt/skixP9ZXqQm9N7jG7LDJCigocLpHx3Mf+QYOswO3xDym8sjrbBViB3G43kpKSEBcXpwu0YmNjqW8WIYSYRGlr1d0Qakp49xLQxBb4s6/Xj5LIvBZiySvQhEazS7SUmucfZxu55x4zuyQSLlReN4rCf+Sn/YY7gSNFS8fdgNaPlptQ9MA0sQVS+WL4Xb8YuleW6xeGhT0bXGwD91VZoiHHgcrrXpeRwVy4kqqcbIBVPNnskixPKl/MBsN548wuiYxRYZWCmVv1I60CtweXcahupYbtVmf7AOtKHo8H8fHxTJDlcrnMLosQQiJS9+EDzA1h3WsvmF2SsTQZfO4tg99cpn+FgqwrtKxYwpwjbetXm10SCROS5y3d509p0wekrUlrdOFV3SvPWTpsV9pzIRZP7hvp2e/UwoxrIDfuDPqxZ6eyN4EZRcasQKh2F7Ov5+B1hhwn3AU2I+dPjje7JMsLnLoqVTnNLokESYVXxcK9gq6PH4VX9mL7AMvtdiMhIQExMTH99saiqYSEEGKOlg8T2RENYR5OiMWThxwZoQuy+FqzyzZV597tzDnS8G6c2SWRMKB2Feqm3Innpuge17EzBWV3/Zk5B+vjXoZQZpPR+yoPqWb9oMG55HkL0IK3SuDjH7LTcS42GHPDJzfuZIOXEzcZcpxwp/Zc0I9CJAPSxBbdtSPS/06Ho8CG7xRe2YstA6z09HTdSCuHw4G4uDikpqZSaEUIIRZQ9+pkdnrYsWyzSzJM4DQN376rwOfeAtHzDrgD3xo4yEq7GsKZSVB9pWa/BFPwxWeYc6T6qYehycG72SYRSJPBH79RN3onsIdN98EMVD56N3P+1bw4Cf7CfJMKHxvVVwqh8LH+e2OdHA9NbBnzMfyiphu1IBr0cZUqEpnXIJyZZMyBwpwm9+hG5pGBSdVr2cDv2G/NLokYqLfhO4VX9mKrACshIYEJrKKioqhpOyGEWJDUUIfyCY6+G8OKe8dBaqgzuyxDKC1Zum9s/dnXX75hVHlIFYm6hsQUZAFqTw8qHoliQgSh1CajX4glBfav8e3Tr17HnTqB6mcnMudd1RMPoMd1yKSqg0eqXNFvw3fu0A/6XX1xJE5XKkx4NfkTf5Cq1gtcPVK8NMewY4W7wC9RghFmhiuh4F467wixOFsFWLGxsUx4RaOtCCHEmnqOHo6I/ldKy0H4j/46YIrGz6E0p+seq3IVnzdhzrlh4L41mV+HcPZZKC2ZJrwac9S/MZU5V7qz9O8dIcOhtGaDO8wuohDYtJo/X6wbHVpx3zh07gt+vyizyA0p4I//QXd98R/+f5AqR9+cfo+bXYFw3m4hiFWzhIL72BCydoNhxwp3/ImbA3rBHTW7JEvS/NXgDv07+161Hja7LEJIAFsFWG63G06nc8B+V7TiICGEWEPrJ07mBrHF+YHZJQWd1lMC/tQdAQHUNyDXfjL48/w1kCsSwR//48AjsjK+BqHoKSjetBC9GvO0rF7G9kpbu9LskogdqbxuCp3/6K+hdFyeEijVVqPxnThd0/aOLRtNLNwYSnsuhNPR/Y72FM9Ph8bXj3ifqw6wKxBuPGZMA3cA8B/7HwoSgkQ4/SgbBtZvMrskS1LqP2OvHzk3AKpx5zghZHRsFWBdyePxICkpCXFxcUyYFR0djYSEBLjdbrNLJISQiNUw61XmBrHrQHgFMZrUBuHMU7qbQ7F07vD3ITRAqlwOPvfPAwdZ+/8RQuHjUJp2G/hqzNWduY9t5D7rVbNLIjYkV67QNzCvvByGKp0daE6YqwuvWteuBDTNxMqNo/H1EC/M6HdKoeB+GGpH7oj292YKzwRYh0sMaoCl+sEd+DZTr+orM+ZYEUA8P4P9XJQvMrskSxLOsguxiOenm10SIaQftg2wruT1evtt7B4VFUVBFiGEhJjc3obK6Lsu3yTe/r8QK8Lr5kO6OFMfXp2LBVRxxPvSRC+kqg/hz3UM0iPrSxBOPwq5YZsBr8Zc/MUSJlCo/Ns9UDnO7LKIjagdp+A/+is2oCl8HFD/PsVN09Dy0XJdeNWcMBdqd5e5xYeAVLkC/uwf6acU5twIpSFlWPtQVeCxDzkmwLrUqBhSr+a7yI5sPfjdoK6kGGmkimUBf6teNrsky9GkDvhdv2BH/TXtMrssQkg/wiLAAj5fmTAhIUE3vdDlcpldGiGERBQuP5e5Sax96SmzSwoqqXI5fOn/J2A0w0NQ/VVj3HE75Oo14PNuGzjI2vcPENwPQa7fAmjG3DyGmiYIqHrifuac4c8Xm10WsRHh7HNsMJP9E6htl///175pgy68ang3DlJ9rYlVh5bStBt87l/0ffcOfhdS2aIhA6LqVpUJr6JX+MEbNLtK8WbqgjYyenLjdvbvVcH9ZpdkOUrzXvZzceRn0MRWs8sihPTDtgGWy+WC0+lkGrv3bjExMUhISKDwihBCTNC+OYkd5bB0ntklBY3csBX+w99nb66O3wS1Iy9ox9DkLsi1n4A/decgQdZVEArug1z36eVRJjbW8PYMdsppevhOmSTBJdd+At++L7AjTMoW9v28a98OVNw7jjm/6qe/CP5CiYlVm0PtKoRw5sn+ryfnpkDjygd8bo6HbeD+2me8YXVK1Wt10x3J6CkdJ5n3k8/5vdklWY54/nX2GnL2ObNLIoQMwFYBVmpqar+BVVRUFOLi4pCamkqN3AkhxGSNc2YyN4ude7abXVJQqO3HdCsI+rOvN2yagaZwkOs2gs+fMHiQlX/35yt0KT5D6giF1nUBTf9XLTW7JGIDak8J+OP/y96cF9wPTWoDAPS4DqLysfuYc6vm+cfAnTphcuXm0aQ2iJ7Z4DK+pruW8PkToLZm9/u8LbkSE2Al7jcuOBc9s6kXURCpfD0T8voPfheAanZZ1qGp8AdcR+S68FvYgZBwYasA68rwikZZEUKI9ai8H9WTHmJuGIUwmA6m+krB598T0GD9q5CqnCE4uAi57jMIBfcPHmSdugNSzcfQ5E7jawqy7sOZzDlTN+Mls0siNiCWTAuYDvc9KN50AADnPoWaF55k+6s9OgE9hzNNrtoa5Jq18Lv+U98X6+ivIdcl6R6/eJ/ABFjbThnXkypwlJhUudywY0UK/yF25PCYp7yHEbXNpbuOaFyF2WURQgZgqwDL6XTSKCtCCLEwf/EZ5oaxOiYamjjyxuZWosk9EIsn6270JM87IS5EhdyQAuH0w/ClfWHAIIs/eSuk6tXQJPv07xArytig4eE7oXR2mF0WsTC5fgt8AaOIpEvvAACESxdRHxfLnFNlUbegc3equUVbjOLNBH/qDn1frMxvQLwUDyg9fY99eSO7AmFemXE9+AJ7dcnUTHvM+BN/ZN5TpS3H7JIsQyx9n/0y6PQjZpdECBmErQIsQggh1ta5aytz09g0722zSxoz6dK7+tFOZ5+DJnebVpPcuB386UfBBTSTZ4Ks3L9AqlwJTWgyrc5h0zRUP/0Ic+74z9AqwqR/mr8K/rxxAcHt7dD4WshNDbppzKXjbkBb8jqzy7YktecCxLPP9z+qs+gZqD0l6OY13P/B5RUIx83zoa7duClogSsmqp2nDTtWpBBOR7OhYP0Ws0uyDP7kePa9qVppdkmEkEHYNsDyer1IT0+H0+ns25KSkuB20394CSHELM1L3mduGttTks0uaUykqtW6XjF8/gRovktmlwbg85XFhMLHwe3/p4GDrBM3Q6r4ABpfZ3a5gwoMHTp2bTW7JGJRkuct9jzPvBZyQypUXw+aP1ioC69aPkyEJhu0ZF4Y0BQOUulccAe+rb9+5N2GygvpzOirSas542oRGuBLu/ryaLCMa2g1uCAQz7/GjlYsX2J2SZagdhXCt/+ay+9Nxtegdp0xuyxCyCBsGWClpqYiKipK18y9d4uNjYXX6zW7TEIIiTg1kx9nbhw59ymzSxo1pWk3/Nk/Zm/mcn4Ppc16vReV5jQIZ57STalietvk3AipfAk0i/Y+aUtex5w73g8WDv0kEnGU5r3gsr7Tb5PvwMUASsfdgOZF8VDaKAAZDrkuGf5j/6O7drRk/gcWrV7eF2DNTjWugbvSnstet1w/N+xYkUSqSGQ/MyWvmF2SJchVKwJ6Sd5pdkmEkCHYLsBKTU3tC6qio6MRFxcHp9OJhIQEpsl7VFQUhViEEBJCQpmH7WM08R6oXfZrKA4AasdJ+E/cHNDY9d8gN6SYXdqglJZMCGefBZf59YGDrGO/hVS2ABpXZna5DF/OEbaR+yu0jDlhaaJXt5gCf+JmaL6L6Ej9DKW3/YE5hxpmvwaxipoxj4TS5oJQcJ/uutG255+w/pMZuHdhNT46bFxfQ7khJWBq6HjDjhVJ5IZUNqhxP2h2SZYQOLVSKptndkmEkCHYKsDyeDx9AVVSkn6FlN7HxMTEwOFwID4+PsQVEkJI5OrK2Btw82jPpc9Vf/XnjdKvvIFL+xLkymVmlzZsSstBiMUv9DslqC/IOvprSKXvQ/NdNLtcAIBYW42y8Tf1nT/l946D7G02uyxiIWLpPP3nsi4JXfv3oOKB25nrT+3UZ+EvpqlAo6FylRBLpvZ73diX/AiO5hs3slYqX6zrN0jGLnBkG3/8RrNLMp3GlYPL+i7bb63tqNllEUKGYKsAKyEhAQ6HA07n4MuWe71eREdHw+Fw0CgsQggJEe/KJWzT5KS1Zpc0cpoE8dzLups28cIbZlc2KkrrEYjnYsFl/evAQZbrF5AuvQut55zZ5aLmhSfYKaj5uWaXRCxCaT2sa+4tFL8AX84RVD/1sG71U1/uMbNLtjdNhVSeAP+hf9NPKcz+E5SmnYYcVjwXy46IKX3fkONEGpWvZa/7B68zuyTTyXVJ7Hty/I8ANLPLIoQMwVYBVu8UweGEUr1hl8tlvV4lhBASjuqmPc/cRPqO2+/6qxvhse8qCGcmQRNbzC5tTJT2HAglr/R7M9o3RfLITyF63oLSVWhanc0L32Mbuad+ZlotxEIUDkLhxICpsP8Nf8Em1L78DHPOVDx0B7oz08yuOGy0lm+FO/VG/fXi0A8gVXwQ9OMJAVNE5bqNQT9GpOIOXse8txpfa3ZJphLPPhvwRVWc2SURQobBlgHWcDidTgqwCCEkRMS6GpTffcvl6V/33QqpqdHsskZErl0P7sA3A/qv3A61u9js0oJG7ciDeH46/Id/OHCQdfh6iBfegNKRH/L62rdsZMKIpkXUCoAAUuUy3XnKu+NRP3Mac76Ujb8JHds2mV1uWCmoUPB84hGkJz+kv16kfQFiyatBDUL8x37DHENpPRK0fUc6fw4bRKodkTvCVRNb4D/yM/Zca95ndlmEkGGwVYAVHx8Ph8OB9PT0IR/b2wfL4/GEoDJCCIlsPa6DzI1k/YwpZpc0ImrPBXAZ17BBTua1UH2lZpdmCE1ohFjyCnzpXxkwyPKlfwVSRWJI6/KdPM6cRzUvTgrp8Yn1aEIjuMxrA/r33Iam+e/oVhxsXb/a7HLDzq4CGY65Ptw6rxOb1r/U77WCP35j0EIsX9rV7Cghm49+tRKh4F52dFujMdNA7UBpyWL/3h/4ltklEUKGyVYBlsvl6lt9cLBgqnf0VWxsbAirI4SQyNW67kPmRrJltX0anqtdheDzxrH/mc36F8i1Y5u64het30tD7ToD8eJb8B/5af+jsbK+C7U9dL2E5OZGlE9wXB7Jd9efINXXhez4xHoCp/n4D/8EbR+/pAuvvCsWQ/X7zS437CzPFOGY6+vbThxeBn/2j/W99HJ+D7l+bKPf1J4S9vpz8HuApgTplRCh5BU2wArxFxRWIp5/jZ0+eO5Fs0sihAyTrQIs4PI0wqioKMTHxyM9PR0ulwsulwtJSUl9P6fpg4QQEjr1b05lbia7D2aYXdLwaLIuvPLtuwpS5Yox7batR8Ok1X7kXpKDVKixNKkDoucd3UiX3h5goRTY08iOvdRIcMiNO3XnY2fKo7rwqmnubMjN9pqybBdTN/JMgJXjkaF2F8OffX0/UwqvHtOoTaU1mw3Fjv46iK+ESBWJbGhT8orZJZmGO/QDGo1GiE3ZLsDyer2Ii4vrC6n626KiopCammp2qYQQEhHkthZUPnzn5T40d9wMsarC7LKGRSyerLsJE88+M6Z99oZXjrk+TFzJ2WIkVi9N6vh8amHATWkop1I2L53Hrmb52SchOzaxDk3q0DWd9u39McruvpmdrvzGVAhl1C7CKBMSOCbAauxUAXz+++E02pHiAAAgAElEQVRPju935KZQ+Bg0uWfEx5Kq17L7cT8Y7JcT0QIDYaHgXrNLMoXaVaibLg+VN7ssQsgw2S7A6uVyuRAfH4/o6Oi+4Co2NhZOp3NYqxQSQggJDl3foikxZpc0LFJFAnz7/oH9D/3pR6Hx9aPe55XhVe+2PFMMYtXG04Qm+HNvYd+Xs8+G7PgdO1J0o2tI5BHOTWWnk6V9G/WvsiOval56Cv7CArNLDVvebo25lt21mGN+rkkdkDzvgMv8Z31frFNRUFsPjeh40sVZ7JcJF14P5suJeEpbDvs7OvFHs0syhXTpvYDA9W9ml0QIGQHbBliEEEKsoX3TerYXzQcLzS5pSHLdZ+AOfpf9z3zuX6B2uke9z/7Cq96tsMpefVykKid7Q5rxf6E0D72ASjD4C/OZ86n62YkhOS6xDrl+s25RBe/iXzLnRdWTD6Dn6GGzSw1ruZdk5jo2ZUP/o1TkmnXwu36p74t19L8g1Qx/BKVw5nF2KnfVymC9FAJA46vZ38+h75tdkin4vFsDzjOn2SURQkaAAixCCCFj0hj/JnNj2bXP2r0k1NbD8B/7b/Y/8kd+BnkMS2j7RQ1Pr+k/vOqdSijaox0WAECT2sHn3RbQC+vJkBxbbm9DxQO3Xz6nbr0RYmV5SI5NzKdxFeDz/sqcex0b/h0V9/6m75youO9WdKXtMrvUsLfpuDjs0aRKSxaEU3fpF4LIvBai511A7hryeHzun5nnKk17gvlyCNSAL26+MKYRx3akdOQzq+9ymV+H1nPO7LIIISNguwDL7XYjKSkJTqeT2VJTU2nqICGEhJjq51D1xP1MgMVfKDG7rAGpPefBn7wzYHTRtZBrPh71Pv2ipmt03N+2+pC9phLKNet0fULkptCEBnXTX2TOqZ4jB0NyXGI+8eJM5rzr2fUV1E3+MXM+dKQkm11mRJizU2CuYTvzpUEfr/o8EItf6L8vVlEM1O7iQZ/vP/xD5jlq15lgvhwCwJ/ze/Y97jhpdkkhFdjIns+/2+ySCCEjZJsAKz09nel3NdAWHx9PQRYhhISI/+xpdrrXMxOhydYcaqRJ7RCLntbdWEml7496nwOFV1M38rrl52+d70NJnX2mEmqKD/ypKF2PsFBoWZnANnLf8FFIjkvMpTTvAXfg/2POuaZ3/5U5F1rX0rSyUAkcVXq2Zujrl6bwkMrmg8v6F31frLxxULxp/T+PrwWX9sUrvlj4GjSpPdgvKeLxBfezo9wat5tdUkgJ7gfYv/9l1m95QAhh2SLAio+PZ0Kq2NhY3RYVFcWsQuh2j76PCSGEkOHp2LGFublsXvCu2SUNSAxoEOzbdxWE4pdGvfrQYOGVX9QgytD1xJq02m+rqYRyXXLAe/YFyA1bDT9u594dzHnV8E6c4cck5tLEZgj5E5jzre2jr6HioV9dvr4snQele+ipaGTsFBW4dT57bevhh7+iqlz/Gfic3+n7YmX/BFLVh7rHq+3H2ce5fhHMl0P+Tjz3MhvgVC4zu6SQUX0eJljl0r4Ipf242WURQkbI8gFWUlJSXzA11AqDLpcLMTExcDgciI6OppFYhBBisKZF77FTe1I3mV1Sv6TKFeD2f4UNrwoegMpVjGp/tW0q5u4SdOHVu9t5VLWofY9zXZBxTwL7mI+zbTSVUJN039jzBQ9A04xN4fznigIadj8IyINPXyL2JpXOZacO7v4C6mJ/dDnEfO8NSPV1ZpcZMc7Vqsx16+k1/hHvQ2k7phvx4tt3Fbj9X4F44Q1oYnPfY+X6zex15uQdwXw55O+kskXM+yxemGF2SSETOC2ez/2z2SURQkbB0gGW1+vtG1nlcrmG/ZzeEMvppFUlCCHEMKqKmucfY4IGKy5pr7TnMk1bffuuApf1HWhC46j219ChYt5ufXj1zjYBFc2q7vFrDrNTCe9P5HDson2GYSmt2bobUMW739Bjqr4eVD46gTm3hEsXDT0mMY/qK9V9Rr2Lvt33u6+b/iKEi9btrReO9p+RA65voxupCk2GePaZfvti8Xnj+q7DUvliNlg5+0wQXw3pJTeksl/kuB80u6SQEQofY0efed4yuyRCyChYOsBKTU3t62s1Eh6Pp28UFiGEEGPwngtMwFD5t3uhdHebXRZDExrBZX2HDa8yroHamT+q/TV1aliwRx9ezU7lUdZPeAUA9e0qXvuUnUr4xhYezV39P96K+Nxb2Ok9R39t+DEbZr7CnF/dB/rvnUPsL/D86k69GuV3/w9Kx92AmucfB5efa3aJEWdtthjUkaNS9VpdSOnbdxW4g9dB7cyHWDyZDbBK5wfplZArqZ357LX82G/NLik0VB5cxjXsFzHtdF0hxI4sHWD19r4a7uirK/WOwvJ4PAZURgghpCt9t6X7FGlyD/zHfqu7YZLrRreCWXOXisX7RF14NTOFx6XGwcOo7PMyopawz1vvss9UQqU9V/8+Nu409JgtHy1nzq+WNSsMPR4xh1S9Vndu1b50/eeh+MR70H040+wSI9Lb29j+fhlFYx81qnbmgzt4nX40VtrVun+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boboiEgntHta92n4al6frwKm4zj/P1w7+pq23TMC2Z143eausZ/speZlK7CvWBYM16w44nXAqYojrxHqicz7DjkdAT3A+yjdt3fhEV9/3m80D800/MLi9iNXSozAqE9y71ocsfxOuUJkM8P33QAEsTW4J3PMLwu37BhoXdxWaXZLjAEX5G93EkhBiHAixCCCEjJtZUofyuP/eFCxUP3A65pXnoJ4aA3LhTdzPkd/1iVN8yd3AalmXopw1O/8yPc7XKiPd38JyCOxdxzL6SjtpnKmFg4ODPvh4waEVCVRRR9cQDTIjFnysy5Fgk9AKbSfv2XYX6137w+XRR5wfQaNVJ05wqV5hrVGzSKBu4D0FuSNWNBvLtuwpc5rWGHI98TsiPiqgwJ7DvF5dxDaAac04TQoxniwDL6XSOeOt9LgVYhBASfN2HDzDBQn3cy2aXBODzUUKBN0Rc1negcpUj3le3X8PyTP3Iq9c+41FcO/rpNKsOsIHYw8s55JWNPAwzg+orhS/t6pCNwmp453XmPOtK22XYsUjoaFKHbnGFjo+vQem4G9C06D0o7W1mlxjRtp+SmGvUwr2CYcdSu4vhz74+MhuLmyRwOp1UFd6rtkuet9jR2KcfMbskQsgY2CLAGstGARYhhARf69qVTLDQumal2SV9vuLgoR/omgMrbSOf2ugTgJUH9COvpiXzOFM9trCpulXDyxvZqYRvpfLo4OwxlVA4M4kNCA/9wLBvs9vWr2Ybua9KMOQ4JLQCz6GeXV9A5UP/hYbZ0yFWV5pdXsQLHHW66YSxo+E0uYcZFUQBg7HE0vlsgHXxDbNLMlTglMnRLuRCCLEGSwdYCQkJiI2NHdPmdrvNfhmEEBJ26uNeZoKFnuwD5hakyeBP3KTv0VS9dsS74kQNzoP68GrqRh6nK4MzUirzrIzxC9mphJ/m2GPKVL+jsCoSDTlW4Ei/uukvGXIcEjpKa7buc9ow8zrUvfIcTRG1iBmb2ID96MXQLDYhet4Z02IbZHjk+s0RMyJJ9ZXqvtTSpA6zyyKEjIGlAywCZGdnIy8vb9iPTUlJQUpKCjIyMlBWVjbkc8rKyrBr166+5xl5LEJIeJBbvKh44Pa+UKHszj9BrKkytSbx7DO6m2Kx5JUR70eQgNX9hFexSTzcQQqveq3IZI/zyAoOp8rtMZVQPDdFN03TiFFYYmUZE2BVPDgeSifdfNiWyqMnPWDq4Pp/QvUz0ZZaBCKSCTIQvYIN1ytbQjc6VG7aC7lxZ8iOF4mU9lzmM8gfv9HskgwjVSSyrzVvnNklEULGiAIsC8rOzsa6deswa9YszJgxAykpKYM+vqioCPHx8ZgxY4ZuS04eeJhscnJyv8+Jj49HUVH/34KO9liEkPDhyz3GhAq1U81djloqW6BfcbDwCWiid2T7UYA1h/Xh1Uvr/YYESxXNKqZsYEc6vLOND+5qXwZR2nPhP8xO15TK5hlyrOpnJjLnm7+wwJDjEOP5j8Yw50xX6tWon/4/6D6QZnZp5O9Km9gG7hNXcZBH3/KPWJDKlbE9xw7/yOySDCPk38P+nSqnaeiE2B0FWBZyZWh15TZYgNXS0tL3nMTExL4RW8nJyYMGYCkpKZgxYwZmzZrVN/IqIyMDiYmJff/e0tISlGMRQsJLW/I6JlDwrlhsWi1y7QZwB77NfsN68jao3WdHth8FWHdE0oVXL6znkVdq3Kio/UUyblvAjnYwut9MsIjnX2dvgo7+CprvQtCP0zT3LeZ869xJf2fsSChajZ6d/8icM83x16Fj+2azSyNXyD4vM9ejuC20Wlu40VSB+bvJpX95xF/42IHaXQJf5jeY16l2njK7LELIGFGAZSG9wdG6deuQnZ3dFyYNFgr1BlELFizQ/Sw7O7tvn1e6MojKzs7WPW/BggWYMWMGdu1iV3sazbEIIeFHtzJc+m5T6lBaMuF3/TIgRPkvKN7MEe1H04BPjuhHXj2/zo9cA8OrXoENkyeu4uCusP5UQrXTDX/2T9hvty+9G/TjtH36CXO+NSfOD/oxiLGk+mJ0bmLPlfbV/xftG+eYXRoJkJzDBvkrD4hml0QM4D/6G+bzqHadNrukoJOrPwqYPvhXs0sihAQBBVgWEhgmDSfA6g2bMjIy+v1573S/K/fdGzbFx8f3+5yMjIx+g6rRHIsQEl7Unm5UPXYfEygIl4I/6mbIOrqKwJ+8je3DdODbkGuTRryvDUf1I6+eXetHjic0IVJpk4oX17NTCeN3COjhrT+VUPLMZgPEIz+D2h3cRty+nCNsI/epzwZ1/8RYmsCjI3k8O8131xfQ9smj0Hi/2eWRAPN2C8y1aFeBPUaEkpHh8+9mPpNK0x6zSwo6ofBxti+m5x2zSyKEBAEFWBY2nACrd5rhQE3UV61apdtH70iqdevW9fucoqKivv2O9ViEkPDiP+NmwoSa5x+Dpoa2QYomNEM484R+xcHyhSPeV9JREX+dx4ZXT6/1h2zVrV5phTL+GhCibcm1/o2j2l2sW6JcujgzqMeQ6mtRfufNfedc+T1/hextCuoxiHE6Nr2Krs1fZkdfJf2OfocWFRimB3vxCmINQvELzGdSrvrQ7JKCSvXXwn/4h2xI15JldlmEkCCgAMvChgqwysrK+g2artQbVl25j3Xr1g07GBvrsQgh4aVj2yYmwGpa9F7IaxAvvK4Lr8SSVwBtZDdan+ZIGBcQXj31kR+uC+bcsC1NZ6cSPuH0o7DK+jePUukcdhRW9o+gduYH9Rg1LzzJnHe+kyeCun9ijI4d69H6AdujrmvLv4A/F36jPcJBu0/D3UsuX4PuWMShuZM6uIcjqXQu+zc0yF88mE2u38z+Xcr5HaAKZpdFCAkCCrAsbKgAKy8vb9ih0pWjrUYzsmu0xyKEhJemBe+yDbV3bAnp8eWKRPjSvsiuOHj6Eah87Yj2s+mEhNsWsOHVk04Oh0tCO/LqSp5GFc+v8zM1vb9LACdaeyqh6vPAf+y/2Zuh89ODeoymRfHMedex9dOg7p8EX3dWOpre/bkubOZywutGOZycrVHZqdQf0xTPcCXXJrF/R888YXZJQSWeeyngS65pZpdECAkS2wZYbrcbTqezbwv8mddr/9U0ghlgJSYmDnu/wOUAKy8vb0zHIoSEEUVB9TOPMkGCvyh0jV/l+s3gDn6P/Vb1xJ9HPNpn8wkJdyzkdKOdDp4zL7zqtfc0uwKYY64PW/OsP5VQKl/I/l4O/RvU9uNB23/H1k/ZRu6L+u/hSKyBy8tBQ9xt6ExiVx30Zd4BgEb0WFVaIdsP8L3ttAJhuFJaDgU0OHeYXVLwKN3wH/0VO0WycbvZVRFCgsR2AZbX60VsbCwcDgezXfnzmJgYxMTE2D7EirQAq6CggDbaaLPwVrhrOxMieKLvgvt4TkiOff7ER2g7wI7maN//fVw8njii/SzdVoHxC7qZm7QHl7ZjzZ5Lpr+/BQUFyM8vQNyGOqa+Rz5ox9YDJabXNth2Jm8PWg+wK0LWZj8SvP1/tpE59y4++ZDpr5m2/rfC7Vtx4bmJaFnITh3s2PkdlOR+Ynp9tA28xW+qYa49czdXm14TbcZsZ/N2BPw9/XfTawrWdvH4Mva1ZXwfhaeyTK+LNtrsuFmR7QKsmJgYOBwOREVFIT4+HtHR0UyABXy+Gp7D4RhwlT27CGaAlZycPOz9ApcDrJaWljEdayTM/oDSRhttg29Fqz5gQoTz0yaH5LjFJ7ejKetm5j+k3enXoPTorBHtJ3F7Oe5YyIZXDyztwEe7S01/b6/cdh4qwWPL25g6p69vQO6p06bXNthW4XqV+R11pn8DF058FJR9nz6UhUtRt1w+/8b/Eacz95v+mmkL+D3tT8P5l59F/TS2ebJv31WoOPqq6fXRNvg2ZU0jc91Zs8da10bagredLjiOrvR/vvw3dd+XUXjqkOl1BWOrPvIUc+2pO3SP6TXRRptdNyuyVYCVmpoKh8PBjK7qHY0VqL9gy26GCppaWlpG1Vg9OTl5xE3cR3ssQkj4aE6YxwRY7ZuTDD+mJndCKHpGv+LgpZF9QbH9lIR7Ethpg4+s8CP9jDWn5+0qkHRTCbefsmatvTShAfyJP7F9R4onB23/1c9MZM4/7hQ1crea+tenoOqRX6J93VcD+tRFQ5O7zS6PDGHSarYH34V6mu4ZzgKn2aldZ8wuKSj4E+wXXnLterNLIoQEka0CrLi4ODgcDrjd7r5/GyjASkhIgMPhgMvlCmWJQTWSkVJFRUXD3kdv0LRq1ap+nzPQaKvRHIsQEj6qn3qY7X91xj30k8ZI8szWrzhY/CI0hRv2PnYVSLh3KRtePbSMQ1qh+T2vBiKrwMK9AlNzzBo/ztVa+4ZSrlrFNuzO/DqUlsyg7DswQG379JOg7JcER8f2zZ/3J5v7L+w5cOj7tHy9DdS2qfjrFdeb+xM59PDWXkCCjA1/6i7ms6o07zO7pDFT2o7Bl/YPl68/B/8Vqq/U7LIIIUFkqwCrv7BqoADL6XRGRIC1YMECzJgxAxkZGf3+PD4+nullBQDZ2dmYMWPGgFMsMzIy+u1lNZpjEULCg9LZwYQHZXfeDE0UDT2mVLUKvnS2CTRfcB80rnzY+9jjlnH/B2x49cAHHPaetvZoJgAoqVPx9Bp2RMSCPQJkxezKBiG1gs8bxwaORTFB2XXHrq3MOdj4zutB2S8ZO6HMg7I7b0bdlB+hZ9cX2N//pTlml0eGIbdUYa41UzdSA/dwJ559nh3ZXL3a7JLGTCqbz47+dD9kdkmEkCCzVYDVOwLL4/H0/dtAAVbvv185WstuhhNg7dq1qy+M6u1X1as3iJo1a5buebNmzcKMGTOwa9cu3c96g6jAn432WIQQ++s+lMGEB/VvTjX0eGpnPriMa9iRHFnfgSY0Dnsfe09LeGgZGwDdn8hht9u6I68CbT+ln0q4q8Da9csNqbpRc2pX4Zj36y8sYM7BmmcmBqFaMlZycxPqZ72Kstt+j67PvsKuRnn014Bm7fOVfG5rHnutWbxPMLskYjDx0hw2wPK8ZXZJY8afuCkglFtrdkmEkCCzVYDV2wMrLi6u79/6C7B6HxcdHR3qEoNqOAFWS0tLXxi1YMECZGdnIy8vDykpKX3/3t/ze6cR9v48Ly8P2dnZfcecNWuWLqQa7bEIIfbX8tFyJjxoXfehYcfSpA5wWd9hQ5D0r0Bpzx32PtLPyHh4OTvy6p6lHHbmW3/k1ZVEGZi/m51K+MxaP85bvDeN/+iv2W/B86PGvE+lswMVD45nzkOxsiwI1ZKxaF27EqXjbkDDjO+zn9m0q6F25ptdHhmmpensdWZLrr2ulWTk5Lpk9jpd+JjZJY2JJrbovjzR+FqzyyKEBJmtAizg8iqEcXFxSE9PZwIsl8vVtwKhw+FAamqqydWOzXB7ShUVFfWNmgrcBlsRsLeZe+AWHx8/YJ+r0R6LEGJv9a9PYYKDniMHDTuW6HlH959QuW7415ccj4xb5/t0I5cOl9hzJEhjp4q7FrNh3Myt1h4dITfu1P0OldbsMe+3bvpLzHnYffjA2Islo9Z9cD/KJzhQdtdv0Z16NTt1sOQVs8sbFlEGKrwqcjwyUnIlJO4XsXCvtT9fRnjhE3a06qkyK89VJsGgtB1jp+ifuMnsksZEql7Lvp7jN5pdEiHEALYLsDweT1+INdg2UH8nO8nIyOgbHTUcvaOhUlJSkJGRgbKyob+ZLisr6zuO0ccihNiT1NyIivtv6wsNyu++BVJdjSHH0qQOcJnXsjfC56cP+/lnaxRd2OOY68O2k/YeTbAzXz+V0HXB2oEcf/xG9mYi95Yx77NlVQLbyH29/Xu22JVQ5kHd1GdROu4GNL39vYDm/ddCkzrMLrGPogLVrSpyL8nYdlLC8kwRcVt4RC/XXyt6txyPtT9fwRZ43WzroQbu4U7ja9nP7cHrzC5pTIT8KOq/R0gEsF2ABQBerxdOpxPR0dG64ComJgbp6elml0gIIWHDd+IoExrUTXvesGNJF99ke+i4fgG1u3hYzw3X8KrXtE955nXdl8ihk7PuTaZcv1k/Cqt+85j22ZW2izkXG6iRuzkUBc1LP18Vsvrx/0TnZ19m+86UzTelrLp2fUj1+If+AUOqwbZJq/1QrD1TN2iqW1XdtYWEP03uAZf59csBVsY10KR2s8saFZWrBHfwOrb3YtsRs8sihBjAlgFWILfbbetm7YQQYmVtG9cyoYF35RJDjqN05IE7/MNRfYMa7uEV0P9Uwne3W3mqkwbB/TDbY6XgXmjK6Fc3858rYs7FqiceMHw1TKLXsSPl8vXgfbZfHX/iJmj+asOOXdeu4lSZgp35ElZliZi5VcCk1f5+pw2PdcsoCp/rx2ByPDLzuqd9SisQRgq/65ds6NN91uySRiWwnxd//A+ARtNgCQlHYRFgEUIIMU7D2zPYvkMZew05jlgyjf0P6LHfQvWVDvm8SAivetltKqHSuB2+9C+x/cxqN4x6fyrnQ+XEe5jzUbh0IYgVk6H4C/NR/dTDf18J8j/QtY3tfSVXjX2BB2+3BneFgj1uCasPiZidalxI5Zjrw+Mf+hG3hceUDewox+jlHETrfryCZoNLZF73qiwKhSMFf+oOdpRssz1nsYhnnw9oPTDD7JIIIQaxVYDldrvhcrmGvdGoLEIIGRuluwuVEyewgUHpxeAfp/UIuKx/ZachlS8e8nmRFF71sttUQqHwMTaYPHkHNLlr1PtrmDmNDVQz04JYLRmM0tGOxvg3+977lsXfYn+3p+6CJncOa19tPRoKq9iQ6uk1foxfaGxItTxTxLaTEnIvyahuVZlpgm09mu74KRGwGt+729kVCPe4w/81k88JZ59l/+5WrzG7pBHTxDb4Xf/JBulNu80uixBiEFsFWL0rDo50i4qKQnx8PLxer9kvgRBCbIU7fYoJC2omP27IccTiF/TTkIZY/vrYRRnPrNX3t0k6Gt6jB9yVCv62ig3tEvdbdyqh0rwXvv1fDdpNUsuaFcw52fLR8iBWSwZz5XTi2peuh2/vPwSsFvpZ32NlFahrU1FQoWBfoYyPs0W8v0vAlA08Hlo2cPP00W53LPLhqY/8eHMLj2UZIlLyJLguKLjYoI4o4F3vYkc5PrPWj8oW6wbEwTB5HXsdLayiqVeRQrr0HjtyyfO22SWNmNy0O6B35n8CNu3lRQgZmq0CrLi4uFEFWFc2eKcQixBChq9966dMWNC85P2gH0NpyYTvikayvn1XQapcMehzqltVPNjPTXCkTH1JydVPJcy9ZN25TkJRTMCKhH+FJraMal/dB9KYc7L+zalBrpb0x3f0MCoeHI/ScTeg7M7fonUF+5kVTk/E2RoF724X8NzH/n5HRgZje3AZh+mbeCTuF5GSKyHHI6PCqwZtql8Pr+G+RLb2tdnhOyLJL2q699gvhndgRy6Ta9axn+OiGLNLGjHx/Az2NZw1bqEZQoj5bBVgAUB8fDyioqIGXGnQ6/UiLi4OUVFRcLvd8Hq9SE9PR0xMDBwOB+Lj40NcMSGE2FfT/LeZsKBjZ0rQjyEU3Mt+e5p9PaANfDca6eEVACgq+u3X08Nb88ZT7S6GL43tlSTVrB/VvoRLF5lzsvLRCVB9PcEtmDDEmirUTX/p8kqkU36kW2HS33oaE1cGJ7R6cBmHqRt5LEkTsem4CNcFGaVNasiClW0n2YB4/EIf2nqs+dkaq4sN7AqEk1b7zS6JhJDSms1+jo/+Gkprtn5ryYJUs370W5UToued0W/np0M4M6nfjctiF5KQG3ea/bYSQgxkqwArNTUVDocDTqdz0Md5vV5ERUUhOjpa928Oh8PoMgkhJDzIEqqffoQJC/jiM0E9hNpVqLsRlhtSB3w8hVeXVbequn49C/dadyqhcGbSiILKAckSqp58kD0vzxUFv2DSp2VVQt97XTb+d+ja9I/siIczk7A8UxxRSHVfIocpG3jM2y2YElINRpSBxz9kp9UtSQvPa0xaIRvWzU617jWEBJ/KVer+Btt6S/8KNJm+0CAknNkqwIqPj4fD4YDH4xnVY3v/zeVyGVkmIYSEBf7COSYkqJ70EDQ+uN/O87m36L79HQiFV3p2mnzdCHAAACAASURBVEqo+kr1o7CGmCo6kIZ34phzs3PvjiBXS3p1pe1C6e3/2/deN8z4vu6Gsbi0asiQKvmYiMMlMi42qJYdKXiljCL2s3XrfB/q2tWhn2gzq7LY4HGDK3Kvp5HK9NApiJtQcK/ZbychxGC2CrB6m7iPJMC6MqxyOp0UYBFCyDB17t3OhASNc2YGdf9yQwp8aV9gR1/VJff7WAqv+me3qYTCuZfZwDLnBqhc5Yj307bhI7aR+8qE4BdLwJecRc3zj1+erhn9S3SnfJv5HXLn3tRNHZy40torYw6HogLPfewP+9FJ0zex1w/XBWsG4MQ4/iP/YXrwFKxNqlpl9ttJCDGYrQKs3ibuSUlJQz42OjoaDocDbrdb9/zhBGCEEBLpmhPnMyFB++ahr70jwZ+4ifmPJ597S7+PK6xS8EoyrwuvPswSwQn2vkkOhpNlCqKXswHCygPWDPY0oRG+9K+wNxwViSPeT8+Rg8y5WTf9RQOqjWyan0PT/HfYoHDxj9nwKvNarMlsZs69exJ8yD4fHiHIgWKZeW13LOKQ4wmP1wYAqqbhcSd77bjYEH6jzMjgxHNTwOfeMuQ2UA+q4Wzi2WfG1gOrdP6wem1pUofZbychxGC2CrB6e2BFRUUhNbX/Him9TdwdDgfTA8vtdvetREgIIWRotVOeYm5efadOBG3fcm0S+81p2tX99r4qqlYw7VN9eLXygIie8BsMMWobj7HTgO5cxCGr2Jo32uL56eworKO/geob2RdLYmU5Sm+9se/crHjgdijtbQZVHJnat2xkpxA/8XP49nyL+d2dy5mH2xewn821h60Zno6GogLv7RCY1zdnpwA1TDKe6la2gftDyzhw4fPrI4QQEoZsFWABl6cR9gZUcXFxcDqdSEhIYH525egrt9vdtwrhQKsXEkIIuUyoLEPZ+D9eMXXoruAFBHIXhFN3sqOvTv9N97DiWhXTP9OHV8syBHT5aeTVldp8GmZtZd+rV5J5VLda705b7cwHd5hdxU66NPIVgmuencgELP7CfAOqjUy+vBxUTpzArkC68XfM76zjyJ8wc2Mpc87FbebR2Gm9c24sjl1UMH4hO0rJquHwSB2/pDCv69VPebNLIoQQQgZluwDL6/UiISGBCaoCt5iYGGbqIPB5T6yEBOqRQQghw9F9cD9z89ow69Wg7Vuq/oidhpRxDZTmvcxjSuoUzNikD68+2C+iw0fhVX9OXJLxUECfsA8t2iNMvDiTHYXl+k+o3cUj2kfj+2+xjdx3pBhUbWSRmxpRP3Ma8942ve2AL/0a5neWmb6SOdce+IBDjkcxu3xDLNrHjnCcmSLAFwbTl1Py2Eb1S9NpWCshhBBrs12A1cvr9SI1NRVOp5PZAoMrQgghI9ey+gPmBrb1E2dQ9qsJzeDzHMyNsHj2GeYxigo8vcavC6/e3S5ACa/BHUG3wSXq3rfCKuuFCmpXEfxHfsaeBxffGtE+2j77hDlHm5fOM6jayNKyZgXzvpaN/yN60v7E/K7qDkfhrvlNEbN6XXWrilvns5+rjCLJ7LLGbOFednrktpP2f02EEELCm20DLEIIIcapm/4icxPbc/RwUPYrVSxjR18d+BaUlizmMf2FMBReDU9/K6dNXMnBL1pvtIjoeZc9F7J/DLVz+F9C+Y67mHO09uVnhn4SGVR3VjrKJ/yFeV/bNvyN/T2lfRELP97AnGPPfewP+89nYNjz+If2f82B1wp3hfXCbkIIIeRKFGARQghhyE0NKL/3r303sOX3/BVyQ92Y96v6q8Ef/1921M25Kcxj+hvpMHMrhVcjUVKn6N7D5ZnWGx2j9lyA/+iv2PPhwuvDfr5UX4eyO2++fJ5OcEBubjKw4vAmlHpQ+/IzTHhV/8Yz8Lv+wvyOTu2ZyJxbt873obQp/D+gbT0axi/0hdWIpcDX08lZL+gmhBBCrmTLAMvj8SApKUk3ffDKLT4+HjExMXC5XGaXSwghttKTk83cxNa9Ojko+5XKF7EjOQ5eB6XtWN/Pu/0a3t3OjnKY/AkfETfHwbbuCDuKbUKCD0fOW6/xtFQ6jz0nDn0fakfusJ9f8+Ik5lzlTh43sNrwpckyvEvnMe9lxYPj0XNwKtu4Pe0bmL58J3NuJefYO8QZiY+z2c/V8+v8qLHgQgnDcbGBXYHwydV+s0sihBBChmS7ACs1NXXQBu6BGwVYhBAyMq0bPmJuZFs+TBzzPlWfB/5j/82Otjk/nXnM5hP6qYN73NYLXeygqVNF3Ga2Cf6MTTwaO6x1s61y5fAfY1e3E0teGfbzmxfFM+dq+5aNBlYbvjp3pDDvY+m4G9D+6QLwx//I/G72b53MnFPvbOPREUGjdiq8qq4/34aj1hvdOBxZxTLzOmZtpRUICSGEWJ+tAiyPx8OsNBgbG4uoqChERUUhNjYWsbGxiImJgcPhQFRUFJxOJ7xer9llE0KIrTTMfo25ke0+kDbmfUqX4tlV57Kvh9KR3/fzM9UKnnCyN4YL99LUwbFwXZBxTwIbCH6cbb2bbal8CTsKK+tfobQN78unjtTP2EbuC98zuNrww50+heqnHmbex8b4NyGcm838Xhr2/QAvJB663FttFYf88sjrmfTZcXblviecHDyN9rtQrXexr2P1IetdGwghhJBAtgqwEhIS4HA44HReXg2rN7i6ktPp1D2OEELI0NTODlQ+evflm9nb/gChvHRs++w+C/+RnzM3w5Ln8opzogzM281OHZz0kR/FtZF3cxxsawOmPN271IejF601qk3ja+EPGOkjFr84rOdyp04wwUvNC08YXG14kdvb0PjeG8x7WPXUw/Cf2gS/6xfM7+STda8z59LmE5EZeDR2aJiygR3d6Dxov/cifgf7GvYVWuu6QAghhPTHVgFWbGwsHA4HM6qqvwALAKKjoxEVFRXK8gghxPa4gpNsIPDipDHvU7w4kx195foF1O7ivp/vzGdHAjjm+rA1L3L66hipoUPF9M/YkW1xW3g0d1prxIhUuTxgdcpv6lan7I/sbUb5veP6ztey8TdBrK0OQcXhoS1prW7qYOfOrRAvvM78Pi7s/BWeXFLQdw7N2Smgh4+cqYOBdpxir1kPLeNwptpegXvgCoRFNda6JhBCCCH9sWWAFfhvMTExAz6WemARQsjwtW/ZyE7JSpg7pv2pnafAHf5/7Oir0vf7fn6xQcWza9kbqfgdPDghcm+Ogy37vIy7l7AB4SdHrBUQakIz+DwHc54IZ58Z1nPrXnmOOWd7jmUbW2yY6HEdQsUDtzPvnTdxPuSWbHAHr2N+FyvWzGWafZ+pjuywo4PTMH0TO4JpabpgdlnD1tyl4Y4rViCMWsKhzUfXXEIIIdZnqwArPj4eDocDbrdb92+Bva4owCKEkJFrfP8tdjTG7m1j2p9Y8io7+urYb6H6Lk9JXJrOTh2cuNIPd6W9RjLYwUeH2KmE9ydyyPFYa8qQVLWaHYWV8TUozUP3X2tOXMA2H09eF4Jq7U2qqULd9BeZ96126rMQyjwQi59nfg95W27GgwtL+86d1JPWCj/Nkn6GbYIetcSH3FJ7XLvclQpT+wvrqYE7IYQQe7BVgNW7AmFsbGxfYNX7b1f2u3K73X3N3j0ej1nlEkKIrWiCoGvmzJecHfX+lLaj8B/8Hjv6qnxJ38/Tz8j46zx2ZNCnOXRzbIS6Ng3TktmRbjNTBLT2WGfUhSZ1gD85nh2FdWbonladu7ayDcjnzAxBtfbmXbmEec/KJzjQnbUfctNucBlfY34HC50r+s6Z+bsFCPQRBQAIMjA7lQ3g5+6yxyisXQXsFMi5u+1RNyGEEGKrAAtA3yqDvX2vvF4voqOjmZUJe8Or/npjEUII6R9/rkjXzFkVRn9jIxS/yI6+OnETNL4OAFDZouoaIc/ayqOdprEY5lCJgrsWc8x7vuGotdIIuXY9c8740r8MpWnnoM/xn3Ez5231049AUyN7ittguvbtROltf2Des5a1KwFNgeCOZt7/g59F4Y75zXDM9eHpNbSwQqDs8zLGXRHC/3WeD4dLrDWysT8rD7AjMjces18TekIIIZHJdgGW1+vtC6p6ud1uREVF9QVXvWFW4LRCQgghA+vcvY25qW2aO3vU+1JaDoA78E3mZliuWtn381VZ+iltxy/RzbHRPgx43x9a7kfuJevccGsKByF/AjsK6/Qjgz5H7exAxUN3MOeuWFEWoorthT93FtXPPca8Vw1vvQa5uRFy3Ubmfe/a9yW8vXJj37myM99aYadVBK6gOjuVhyBZO4iP28x+eZBtg9CNEEIIAWwYYPUKnBro9XqRmpoKp9OJ9PR0k6oihBD7ak6Yy9zYdqQkj3pfYtHTzM0wnzcOkFoBAIf7GQn0cTaNAAiF6lYNUzeyN69vbRUsNfJNqf+MHYW17x+gNKQM+py6GVOYc7f7cGaIqrUPlfOhaf7b7CjLx+4Fd/I4ILXppm/uSf5b3zmyaJ8AmfLlfuWVKbh7CXs9Sz9j3UBIUYG/rWKnE5c20ohFQggh9mCrAMvtdsPlclFfK0IIMUDNC08yN7dcwclR7Udu2gPf/q+yo69qPgYANHSomP4ZG6BM38SjoYNuoELlwFkZdyxkb7gtNYVIUyC4H2RHYRXcD2gDjwBqWbWUOXdb1zkHfGykat+cxLxHpeNuQPuWjQAAqXI583437PomXlu+G465Pjy/zo8L9ZReDSZxPzsKa/pnPDosFApfqdKrMrVGr+CorxkhhBDbsFWARSsLEkKIMcTyUpTeemPfjW3loxOgdHaMal9C4d/Y0VenogDFBwD4OJudwha1mEP2ebo5DrUVAT1wHlnhx6ly6/welMZU+NK+yIagdQOPCOxM28VOi5s9PYTVWp8v9xgqH53AThFe8C40vx8qVw5/zo3Me715/Qt9PZ32nrbuaCKrKKpW8PByNhTefsqaqdCxi+wKhK99SisQEkIIsQ9bBVhxcXFwOBxISkoyuxRCCAkrXZn7ghIA9B88fAoAyPHIuC+Rvcn7MMtCI38iSIVXRWwSOxLu7W08OjnrjBoRCieyo7DyLwehgfiSs+zUuCcegDaGBQjCidTYgPo3X2Hen5rJj4M/X/z5z0vnMO9z6fYfYnJiNhxzfUjcT5/P4Vp9kA2FX1rvt+TI0k3H2To/oN8xIYQQG7FVgOVyuWh1QUIIMYA3YApW24Y1I96HpkoQCh5gR18VPAhoCtp6NMxMYQOT2CQ/qlqsd4MXKTKKZNy+gA0UP82xzs2s0rQb3P5/DJiKuq7fx6och6q/3cOcw/zFkhBXbE0ta1Yw70vZHTehK303AEDtOg3/kZ8x7/G6dW/2BTClTfT5HK5LjSqeXO0P+DxZbxTWor3sdMdtJ61XIyGEEDIQWwVYbrcb8fHxcDgciIuLg8vlGnKjlQgJIWRoda9OZm5yfTlHRrwPuS6Zbb6d/iXIjdsAAMk5EnPTNG6eD/uLaGqS2ZZlsKMxJq70o6DCOlMJhTOT2ED05G3QxLZ+H1s/cxpzDndl7A1xtdbTdSAN5XffwrwvLauW9v1cPP8a8/6eSf0NnkgoxG0L6PM5GklH2c9TzBo/yputFQLGJrEhW14p/Z4JIYTYh60CrN4eWCPZqF8WIYQMTqqvRfkER98Nbvm94yA1NoxsJ0oP+FN3sVO+Ch8DABRUKHh0JTvSZ2k6Te+ygrImFS+tZ0fGvbudRzdvjamEinc/uMx/ZkdhVfffoL11zUq2kfvqZSGu1lqESxf///buPD6OKj30ft73zb3Jfe+b5f1kuTfJmzd3STK5uZPcJDPJZJLZooFh0zAQFg8wMIwAz4ZnYECjAcHANBhkQIhNmMUCG3kMQiwCG9EGjCzApsEI04AxstvGKzZq79aulp77h3Pa51RXVVdL3VV12r/v51N/2OqWqqufc+qcp84i2+dcZFyTHfWXyti2LSIiktvzsgy9+AfGtb3rwZulZu6g3L2c8jkd2/dOyvfazATRgy/HZ1TjoeEpYxr3cTcNys598SjrAAAEYVUCq7m5WebMmVPS0dfXF/VpA0CsDb7ystnJvfKHJf+OiW0PGh3hoeRvSO6TZSIi8uNHzATJ6S1DsVpr6VjXu37C+H5q5g5Kx+vxmVY09u5scxTW61+RqdFdBa879GK3uc7TT38cwdnGw9TEuHzSfJNxPTafdZIMvtqTf81o+mLjuq5+9MtyxrxNMuuuITkckwSmjZ54wxxteuK8QRk4FI/rudmxA+GZdw5FfUoAAJTEqgQWAKD89jw035xiVOLIlamxrIy8/lVz9FX6YhEReXrNeEFyJJmOT3IER1z/pLkuzim3DsmuA5Wf+rT38JTsOjApuw5MytotOVm7JSd9m3OSTI9LMj0uT68Zl+6Xl8ve537XiK+nnrpNLl88IpcvHpFz7xmSc+8ZkstuSBtx3Fd7imzIHKj4Z4ijA089ZlyLjcd9Tva2L8j/PLf7aRl6/v82runN81ulZu6grN0SnymkNspNipx/rzkKa97SeIxoe3mdmay++vF4nBcAAEGRwAKAY5xz7aBDLz5f0vvHP7rbHH31wu9JLvuSDByaklNuHaLDZIEDQ1MFO0RevnhERETGJiSfZNo8cDTR1Lt+Ip9oWrJqTBb2HjnmLR2VeUtH5YanR/NJpu8/NJxPNDljIsjRsfC7Roy91fGPcvYt643XHH/Dfnnt1DOMWJ5zdUpe33BsrfEz/PYa2XLhWcZ12JW4WnIH9omIyNTkmIy8daZxPV9c/HU58aas3LU8PtPdbPbie2ai6PibB2XrnujXwnqwx3ygcN8Kvm8AgF2sTWD19fXJ/Pnz84fzZyzeDgDFTY2NSebkLxqd3dzePcHfP7JdRlZ/wegMj71/ZKfYqx+PZlQPpsdtKmFcjh/e8aJsffoPjTi7+4G5Ba976puXGbH880s75PibB+XpNcfGqL+pXK5g3atNX/+KsabdxPaHjet4YOmvybWtv5Rz7xmS4bF4THWrBrMXmKOwru2MPnnvrJNffO/YSu4CAOxnXQJrYGDAdTF3/ed1dXVSV1dHEgsAihj54D2js7v1O2eX9P7xTbeao69W/LHk9r5WMFWlZu6xk0SwmXMqYZyOxQ/PceyY93dy3q3vGq+58+K7jXhOn/hVuf3iVjn1+p3S8vyY5Ko8f7r34fsKpg4eTC7L/3xqbEBGUscb17Gr/Xw5/uZBeXcbUwfL6c1MriCGo77G5zo209i4u8oLBACg6liXwKqrq5Oamhqpra2VRCIhs2bNMhJYIiKJREJqamokkUhEdJYAYId9jy4yOruf3BK83pwc3Cgjr37WHH21vt51OtqlC0cq+ClQLm7fXSWP01uG8lMLL104kp9yqKYhtjx/dGri8ldXyd7kfzHibcubCdm6ZzI/xfHwaysLEjgbj/ucfPC1L8p9F94iv3hoZ9WOMhp+7x3JnPBPjqmDVxmvmfjoDuP67Xz69+Tyu5YylaxCLl9sbmChpuVG4fDIlHEux988KGMMwAIAWMaqBFZnZ6fU1NQYo6vUaCwnt8QWAMD08TVXeI7WKGZsww1GZ3i4589k8sBbctMz5iieE+fFY/0XBJNMFy68r5JMF943nE8yXf34aD7RdN+Ko4mmZ/vG82tjqfWy1u3I5ZNMM9mBcmz9z8yYe+WvZfLQuvzPJwY+kU2nHeeaxFKJrKcuvk52b9hWjksVG5PDw7LlvNOMz/rROV+XycOHjr5mcIMMvvIPxvVb8vAP5cL7hklkVMiHH08WlKXX+qO52O9uM0eEXfTAcCTnAQDATFiVwGpoaJCamhrp6+vL/59XAqu5uVlqamqkt7c3zFMEAKs4O/tj27YEet/kofdkuPfTRmd4vP9aeX1D4dTB9lcZ3WGbXQcmYzndbvLgWhle+Slz1F//z83XHD4kexY9IJvPPtkzkdV//D/JhmsaZTTTH9EnKa/dTdcVfMbhd/qM14xtuN64bhue/O/y/Tt6Zd0Opg5WknNa7uwFw5GULeeOsNc/Gf2aXAAAlMqqBJZbssorgTV//nwSWADgY+S9d8z1ry4+R6Ymgq1TNd5/jTkSpvevZMe2d+VHj5gLF1/dMSJ7D1fnlC1EY6z/52bsrfwLmTy4tuB14x/vkP2PL5bM9y/2TmSd9GXZffN1Mvjaygg+SXkcWPqUbDz+88bn2rOg1XjN5IE1kk3+mXHdHmy7Wh7uZV26Suv7KCf/6piW2/VW+KOw7lo+Zq4p9xrfPQDAPlYlsNQIrP7+o09MvRJY6v/10VoAgKP2P91hdHp3N10X6H25/WtkqOdPzdFXG+fK/JfMDtLpt0c3XQbVa/LwOhnu/SvH2ms/83x9bm9WdnR0yBsXfc8zkbXxa5+XXYmr5NDLywMnceNg5P20bJ19nvFZdl5zhUwM7DZe98may4zrtbbzM9Lc+Z7sIbkcinteMOvGHz0yIgMHw7329UvM9bh61zPyDgBgH6sSWGoNrIaGhvz/uSWw1OtmzZoV9ikCgDV233qD0fHd3/nLQO8b++BKcwTMa38vr6f75eu3mVMHH3yZqYOojPGNNzp2v/yvktv/hu97Rg8ckhfufkqeOedH3oms4z4nH19zhRxMLpXJocGQPs30TA4elt03/dw49y3fOl2G3lhtvC6XfVGyy37fuF4LFs2T1zeSwAjLBztzcl6rOQrrsdfDS5SO50TOcexAuOmTGM4RBgCgCKsSWCJHdyFsaGiQ7u5uI4HV29ub34GwpqZGOjs7Iz5bAIivbd+7wFwzZ+2aou+Z3PeaDL30/xmd4X0f3CY/dTzdv+KXI7JzHx0kVMbk4EYZfvUz5iisdT8J9N5lbwzJLVc9Kx3nXOmbyNr500vlwLNPysS+vRX+NNOzb8nCgnPe19Fe8LqNK75tXKdVj/6LPP7qjgjO+NjWttIchTV7wbBs3RPOKKxNn5iLyZ9zz7CMTTD6DgBgH+sSWP39/fkklt+RSATfCh4AjjWjGz90jNw4TXKHDhZ939j7lxqd4ZHVX5RHV35kdI5OvmVQVqxj6iAqazxzizkK66U/ktzeVwO995UPJ+TShSNyxWVJ+eV5V8u6E77kmcjacdls2f/EEhnfvavCnyi4wdWvykfnnGpOAZ73C5kaMXeW27quUw4s/TXjOj3x9P2yfwY7QWJ6PhqYlIsfNNcIDGsNst715g6E9UtGQvm7AACUm3UJLBGRgYEBmT9/vsyaNasgcVVXVyfd3d1RnyIAxNqh5FJz2tR1Py36nlz2JRl84XfNnczW3C1n3WlOTbnnBaYOovImh7fK8KrPG/E4+v6lgd+f3pqTqzuOjBz80U9elofP/4WkTzzOM5G17fvfln1LFgbeqbNSxnftlJ1X/dhxbhfI6Pr3jddNTIzIe8tOM67PK4+fLmsyQxGdOZasMncCPP/eYfnw48qPVF38mjn6684kOxACAOxkZQLLqa+vj8XaAaAEA/c0Gx3gve0Lir5nNH2x0Rk+vPp4uemJj42O0Q8XDsvmAaYOIhzjm+8wYnLwhd+TXHZF4Pdv3TMl85aO5uP3e/Wr5IFv3yx9tSd7JrK2XnSO7F34gIxu2lDBT+Yte/9d5jmd+AU52P1MweveeOV+c6rv0v8gvb0srRCl3QcmZc4icxTWvS9WPuHf9Oyo8TefWmPPRgUAAOisSmD19vbKwMBA1KcBANbbftlsoxM8uPoV39fnPlkmQ8nfMDrEr/U8YHSKjrtpULrfYeogwjM1uktGVn/ZHIX17uySfsf+oSm5z7GD5kUNb8r8i2+X98463TORteWCf5XsA3fLiGPkUyUdXL5MNtV+xTiP7L0tBa/74KOdsvbJrxjXJfXshTLIwJvIPb3GHIV15p1DsnZLZZP+P3zYTJq9uYkF/AEAdrIqgTVnzhypra2VRCLBNEEAmKbxHdsko3WCN59xgkwM7PZ9z+jabxmd4U9eqZW6+XuMTtHt3UwdRPjGt9xrjsJK/pbkBp4v6XdMTYk89vq4nHa7uZPmt69Ky/PXzpfN3znXM5H10TdrZeCe22Q4/XaFPuERoxvWy/ZL6woWmh/bvtV83bhIcuk845p8/Mx/kv51L1b0/BDMweGpgk0vmp+rXN25f2hKvtF8dJr315oGZdcB1kADANjJqgRWQ0ODsd6VSmb19vZGfWoAYI3DK18yO8ENc3xfP/HxEzLY/e/MhaCfXWh0wC5ZEM5aLoDT1NheGUkdb47CeufCaf2u7ncm5ML7zNEqNXMH5fYF/bLh/odl2w8u9Exkbf7Xr8knt98kg2+uLvMnFJkaH5NPmueaf+/sk2XwtZUFr31+9fvyTuffGtfjvRWXlf2cMH3J9IQRX6fcOiSrN1RmVNS728wF3C96YLj4mwAAiCmrElgiR9a7WrRoUcFOhLNmzZLm5mbWwgKAIvYsaDWnID1wt/eLp3Iy2neW0RnOvHiGfPWmQ0an6Ok1TB1EdMa3LTBHYXX/B8ntLlwXKohVGybkx4+MFCSxfrJ4RNa8uUP2P/mo7Lj8u56JrE21X5HdTdfLYZfk0nTtf/LRgr+zr72t4HXvbJ2Uzl9eZVyL7cs+JcN73irbuWDmxnNTct0TZozd2FWZ+Z3d75jJsuufZB4pAMBe1iWwdP39/bJo0SKZM2dOQTJr/vz50t/fH/UpAkDs7LzqMqMjfOjl5Z6vndix2EwMPPfv5c5HHjU6RDc9Mypj5K8QoamJwzLy5inmKKy3z53273t/e06u7SxMYl304LC88N6E5A7sl4PLnpIdP53jmcjKfO3zsitxtRx6+QWZGp/+otnDfW/Klm+fafzuXTdcLbkD+43XDY6KLOh6RTY++V+N67Djreun/bdROb3rJ+RrN5vxtWJd+UdhPfCyuebWgh6megMA7GV1Aks3MDAgnZ2dBdMMmV4IAEdN7MnK5rNOOjpa5JQvyfi2LZ6vH37lb4zO8PvLTnVsAz8k72xlQWBEnhLSqAAAIABJREFUb2LX02ayddmvyPiW+dP+fTv2Tcltz40WJLHOvGNIHk8dSUhNDg3JweXL5ONrr/RMZG087nPy8bVXyMHly2RyaLCkc8jt2yMfX9fg2AXxmzL8TuFo88deH5enH7nQ+Px7u/+zyOTItK8BKsu5O2Dj46MyXOb8kjMRu/xdnjYAAOxVNQmsvr4+aW5ullmzZhkJLKYUAsBRQ2+sMjrD2390sedr3RICF9++2ugMPbqa7dgRHyOvf6UgZkdWf0EmD703rd93aGRKHnx5TI67yUxiHX/zkZEsh0b+bTHsXE4Or3xJdt/YKJkT/9kzkbWzYY4cWPqk5PbvC/T39y68v+B37O96vOB1b23OSf0Db8nBpb9qjkL76IFpfW6E481MTk5tNmNr2dryJpi+c7+5ptu6HTxwAADYy+oEllfSqqGhQTo7O2VgYCDqUwSAWNn3y4eNzvDAXbe4v3BqQoZX/oXRGX7liXMK1lI5NMxuVoiP3J6eggTWkamvvypj6y6TqfH9xX+Ji843xuWMO4YKRmPd9tyo7NhrloHB1a/I7lt+IZu+/i+eiaztl82W/U8+KhOf7PL8m4dXviSbzzjBLK93zBOZMjdL2D80Jdc/OSorHz3J+Mz7V3xaZIrRNnF3Z9IchfWTxSOyd7A89erOfZNG8vX0liE5xIA8AIDFrEtgdXd3SyKRKEha1dXVyaJFi1j3CgB87PrFz4wO8YHnulxfN77tYaMzfGjZr8p5t76b7wjNumtI3tzEk3zEz/iHP5PB7l93TWQNvfifZWJH+7R+7/J3J6Tu/sIk1rWdI/L+9sKyMPTWGzJwxzzZfOaJnomsbT+4UPY9ukjGt2813ju2ZbNs/8n3jNfuuGy2jG7aWPB3Fr82Lj+68/mCzzqxe+m0PifC9e62nMy624yrzjfKk3h8I2PuQDhnETsQAgDsZlUCi8XaAWBmNp12nNEpHt/1ccFrJkd2yMjqLxqd4c5HfmB0hBa9wtRBxFcuu0JG37nAfTTWsl+R0b4zp5XgSWVy8pPFhYu7//iREVm1wT2hO75zu2Tvvk0yJ3/Re+fC046TPYsekMnDh0REZHfTdQWvcVv36vWNE/LtewZkxRLHAvZ9ZzP6yiL3rxgz4un7D4/Ijn0zH4X1xBvmAu63LGMBdwCA3axLYM2aNUuam5tZ2woASjSa6Tc6xJvPPtn1deObm81dzJ79Y/nBHS/lO0E/e2xEsoeYOoi4m5KJbQ/JyOtfdh+N9cLvytgHV5S8Ptb6nTm5/snCxd2/fd+QPLfWO7Gb27tH9tx/V0ES2di58OQvyq7EVQX/v+f+uwp+355DU3JN56jMu+8uc7Rk93+U3G73kZWIp427J+XC+4YcDwlmnmy643kzMbaENQsBAJazKoFVatKqu7ub0VkA8G/2dz1udIp3z72m4DVTQ5tk+NW/NzrEjzx8eb4D9I3mQXnlQ0Z2wB6TQ5tlfMN1MrTiT1wTWcOvfkYmPrpbpiYOBf6du/ZPScvzhUms024fkkdXj8vklHeCd/LwIdmz6IGC9a08pxl+93yZyhWO7nq4d0zOumWDpDq+YI6+eveSaV0nROuRV81k04X3D0tm92TxN/q4wjFa8NUPmfYNALCbVQmsIPr7+6W5uVlqa2ulpqZGent7oz4lAIiF3XOvMXcze/LRgteMb5xrdIY3PvWncvHtr+U7QPevYAoK7JTb0yOj73zbZ1rhGZLb/Wzg3zc0JvLQyjE5oWmwIJF134ox2V9kIe6psTHZ/+Sjsvnsk31HZI19lCl472v9E3LmnUNyz4M3msm4l/5Icnt6Sr00iIEd+ybl+w+ZOwbOpL4dHZeCtbU+GphZQgwAgKhVRQJrYGBAOjs7pa6uzlgjq7a2lqmGACAiU5OTsnX2eeaaOum3jddMHl4nw71/ZXSI29quMnbH2r6XDhDsNrHtYRl5/Sse0wp/R8Y++IlMHkwH/n1PrZmQs+8qXNy96dlR2ZItPtV2Yk9WDnQ9Ljuu/EFBAmv/44sLXr/7wKQ0PDoiFzavkfc6/9o4/7H19SVdC8RLp2PNqm/ePSzvbZ9enbtx16Txu85rHZaJHFO/AQB2szqB1dvbK4lEIj/aSt+RsLOzUwYGBqI+RQCIhfFdH5uLRn/9KwWvGeu/1ugMv9/5afl2c5/UzB2Uk+YNykvvM3UQ1WFy6CMZ33C9DK34Lx7TCv9OxjffKTJxMNDve+n9CbnkweGCJNbVHSPyztZg07amcjk53LtCtn33fNl43Ofk42uucH3dgp4jU80efqjePOeVfymTB9cGvgaIn72Hp+Qni804uuP50Wn9rp51E8bvaXh0pMxnCwBA+KxLYPX398uiRYtk1qxZRtJKHax5BQCFDiaXGQmsnVddZvx88kCfDPf8udEhnv/g9fnOz93LmTqI6pPbs1LG0t+RwWX/h2sia+St0yW3+5lAv2vNppxcuaRwh8IfPDwsr6wvbe2hw6+tlImBTwr+f+UHE/KN5kH54R0vyaanzDW9xjfeWNLfQDwte9schfWN5iF5c1Ppa1c519S65wXqcACA/axJYHV3d0tDQ0PBFMFEIiHd3d0yZ84cqampifo0ASCWBu6+1Uhg7V38kPHzsQ/M0RxvP/5ZOee29/Md8E2fMHUQ1WtixyIZef1f3NfHWv7/yti6y2Xy4DtFf8+GXZNyw9OFi7uf1zokz/bNbAe4Hfsm5cpfHkmQPb5otjn6atXnZXJo84x+P+JheOzI7pJ6/Nz8TOmjsOY+Y/6OrrcYQQsAsF+sE1h9fX3GguzqaGhokO7ubuO1JLAAwNv2H11sJLAGU6/lf5bbt0qGV/z/Rof4zgea8h2fZWvZeh3Vb2p4q4xt+IUMv/zfPKYV/q2Mb75DZOKA7+/55MCk3LV8rCCJVXvbkLS/Ni7j01yH6L6XjvzO+ruelN3P/LY5+uqju6f1OxFPK96fkK/edDR2vtY0JL0ljuL7nmNB+L7N7EAIALBfrBNYKimlklZ+61qRwAIAd2Pbtkjm5C/lk1ebzzpJcnuy+Z+Pvj/H6AynHvtnOfOWjNTMHZTbnhuTKdb9xTEkt7dXRtN1Mrjs/3SfVrjmNMnt7vL9HaMTIoteGZOTbylc3P3u5aOSPVRaoXrp/QmpvfXI+59rn2Wez5snydTY3pl8ZMTQ3C5zBNXPnxiR8YA5qL2DU1J729HYO2neoAwcpCIHANjPmgRWbW2tNDc3e+4qSAILANwdfvkFc/2rn/04/7NcdoUMvfj7Rof41vvukJq5g3LRg8OybgdP7XFsmtjxiAy/XuO+W+Hy35axdZcVXTT9mb4JOeeewiTW3K5R2bg72LTcrdlJuaz9yGia6+99WA471uua2NFejo+LmFm9YUJqbzVjJ5kONg3wna05432XPDhc4bMFACAcsU5gDQwMSGdnp5HIqqmpkVmzZklzc7OxYDsJLABwl33gbiOBtWdBa/5nY++aa+m8uuSrcmrTDqmZOyhPvcnUQRzbpoa3yfjGG2To5f/uPhrrlb+R8c0tMjW+z/N39HyQk++1Fe5Q+NNHRwJN67rnhSNTB2ubdknPkpOMvz/69jdFplifrlrd3m1ORa1fMiIHA+Silq01dyBMPDW9nQwBAIibWCewdP39/dLc3Fyw+2BdXZ0sWrRI6urqSGABgIudDT8yEliHV74kIiITnzwnQ8nfNDrEN907Pz9CZJT8FSAiIpP7XpXR9EUy9Nyvekwr/IZM7HrK8/1vf5SThscKdyicvWBYXl7nncRa/u6EnDjvyGtvvf8O8+8mf0Mmdj9biY+LmFi7JSdn3WmOwnpqTfGKef5L5vTDh1ayAyEAoDpYk8DSdXd3SyKRMBJZ6ujs7Iz69AAgNiYGPpHNZ5yQT15lar8iY9u3iojI6DsXGB3iFUtq5aSbsvKte4dk7RamDgJOEzvaZSR1nMe0wt+S0fd/JJMH33Z976ZPJuWmZwp3KPzm3UOuSYlNn0zKpQuPjNw6+5b18uZjnzdHX7373Up/XMTA/JfMUViXLhyW3Qf817NqfNxMlr74HjsQAgCqg5UJLGVgYMAYfaWvl5VIJDzXywKAY8XQ668ao6+2XzZbRERyu5+Swe5/b3SIr7/3YamZOyhLVjH0CvAyNbJdxjfeKEMv/6n7boW9fy3jm2+XqfHChdX3HJqU1hcLdyg8cd6gPNw7LsNjRxMTdyaPvu7eB39hJstW/LFM7n0lzI+NiHy4MyfnzzenoP5ylf+Iqm/fZ75+/U4eSAAAqoPVCSxdX1+fJBIJqa2tNZJZvb29UZ8aAERmb3ubkcDK3tMsMjUpo31nGx3i5OIz5KtzD8ulC0ckx5I6QFGT+16T0fTFMtj971wTWaNrTpWJXU+6vnfJqsIkVs3cQbnh6VEZmxDpXX90DaPv3P6GrOv8n8bvHlvfEPKnRZQW9prxcmrzkBwecR+FdWBoqiA5CgBAtaiaBJZOX/idBBaAY9nH1/3USGAdfP5Zmdi5xOgM71/6a3L1PUvk+JsHA++MBuCIiR2LZSR1vPu0wuRvytj7cyR34K2C9/Wun5BTbi3cofDHj4zI6S1H/3/hw1c4Rnh9WiYPpiP4pIjK4ZEpIyZq5g7Kgz3uI2X7Nps7EM5ewA6EAIDqUZUJLKW/v9/YqRAAjiWThw/JR+edZiSwRvrfkZE1pxod4mfbzzvSUe5loV9gOqZGd8r4xrky1PNnHtMK/0rGN90mU2N7jPd9+PGknHlnYRIrv97RHS/I1qf/2Phd4xtviuhTIkpPvDFeMLJq7+HCUVjO181byg6EAIDqUdUJLAA4lg2vfctIXm397vkysa3N6AwPPPObcuVdT8mF9w3LGOv8AjOS27dKxt6dXbC+XH63wjdrJbfrCeM9A4em5KIHhl0TWJ0LLzbfv/oLMjm8JaJPhyiNTYicf68ZJ7c9V/jQYd5Sc6OAjtdZ0xAAUD1IYAFAldrX+UsjgTVw+9Uykvqa0SF+ctFFcvzNg7JuB4v8AuUysXNJQVnLH8//PzL2/qUyeWBN/vXDY1PS8Ji5c1zD3Z2yd+lvGu+d2HJvhJ8KUUumzdFVx988KDv2mdO+v/+QmeR6M0PdDgCoHiSwAKBK7W663lz/6hlzNMeOrt+XH9/1vNy1nKmDQLlNjX4s4xtvkuGVn/KYVvhpGd90q0yNZUVEJDcp0vL8kcW6vzr3sCxfcrZj9NYpIhMHIv5UiFJuUmT2AjNBdW2nOUXwxHnmKD63aYYAANiKBBampaenRzo6OqSjo0OSyaRkMpmoTwmAZmpiQrZefG4+ebXpG38nh1/8O6ND/OjCH8i59wzJ8BgdHKBScvtWy9i735XB7l/zmFZ4iuR2deZf/8Qb43Lj/AUFr5vY+csIPwXi4vUNEwVTTT/8+MgorK17Jo3/P71lKOKzBQCgvEhgoSTpdFoSiYTU19cXHO3t7VGfHoB/M/rhOmP01e4b/sboDO979tfljHmbmF4ChCSXfVGGV/6F+7TCZb8io2u/JVOju0SmJmTfiv9lJrlSx0V9+oiRyxeb000vXzwiIkd2ttT//8olIxGfKQAA5UUCC4Fls1lpbGyU+vp6aWlpkZ6eHkmlUtLe3p7//46OjqhPEzgmTR4+JKOZfjn82krZ/+SjsitxVT55lTnx7+XQU//R6BAvefiH7E4FhG1qQsY33SpDy3/bNYk1tPy3ZfTtbxb8/+TBtVGfOWLk3W25glFYb2ZysrB3zPi/1heZHg4AqC4ksBBYR0eH1NfXS1NTU8HPenp6pL6+XhobGyM4M6D6TQ4Py9hHGRl8/VXZ3/W47Ln/LtmVuEq2ffd82XTaccZoK+fxcf2fGJ3hT575Lbngrm1yYIipg0AUpkZ3yejab3mOxjJGZr1zYdSnixi6ttPcbXD2guGC/3tuLTsQAgCqCwksBNbU1CT19fWSTCZdf66mFvb09IR7YkAFjU2E83e8ElTbf3ChbD7jBN8Eld+ROeWzcvjJ/8voED+44GrpXR/SBwPgKbf3VRnu/bR3Aqv712Vy6KOoTxMxtHXPpBx/szkKy/lvtTYWAADVggQWAlNrXXkt2N7a2so0QsTWwKEp2bFvUtZuycmbmZwk0+PyxBvjsrB3TFqeH5N5S0flyiUj8uNHRuTce4bkzDuHjI7Aqc1Dcu49Q/L9h4bl8sUjctMzozJv6ags7B2TJavGJJkel9f6J2TtlpxsHpiUXQcmJaf1HXL798nohg9lcFWvHHimU/Y8eI/svvnnsuPy78lH3zpdMif+87STVH7Hrmv+qGD01S8e3x3dFwHANDUh45tbXKcVjn1wZdRnhxibt3S0YCqhfrBBBwCg2pDAQiCZTCafwPKiphiSwEKljE2I7DowKRt3H0lE9a6fkGR6XNpfHZOHesdl3tJRueHpUbl88YjMXjAs594zJKfcOuTbwC/XccIN++TcxvUy5ycvy/U/XCJ3X3SHPHrez+SFM74jb9eeVJHklPPYct5psuOK78sntyRkz6IH5GByiex79jeMDvH8h+bJwCE6NUDcOKcVDi3/bZka3x/1aSHG9h6ekhPnud+TLrxvOOrTAwCg7EhgIZBUKhU4gdXW1hbimcFGB4amZNeBSXl3W07WbjkyGurZviOjoVpfPDIa6urHjySizr/3SCIqjCSU3/H1X+ySC36Wlst+8pJc/8MlctdFd8sj37pWlp31PVn19X+VD074UkWTUx+c+BVZe9ZZsvqiH8iqK34hr940X1bf/6S83fWapFdtkO3bDxQkpjKv/shIXm3v+k+yrO9QRN86gCDUtMLxzS1RnwoscN+KMdd71rWdbNIBAKg+JLAQSCkJrJaW+DW6t6x6WnY99IccER4ft/2h7Gz7Q9mxwK5j54I/kIEHfkf23febFT8GHvgd2bngD2TLQ38iGxf+max/5C/l3cV/K31LPiepx74gqce+GOh48/EvyttPfFH2Pfvr5s6Dj98VdVEEEMTUxJEDKOLwyJSc2lz4kGdhLzsQAgCqDwksBGJ7AmtD8r5Auz1xcFTrkXnqv8mOvXRoAKDaLFlVOAqLjToAANWIBBYCKSWB1d7ePq2/8ZnPfKZix8lf/ie58Ts1HFVwzP3Ol+XGC78kN17wz3LjBf8kN17wj3Ljt/5BbvzWZ+WG8/72yHHOX8sN3/wrueGbfyk3zPofcsPZnwrluO7sT8k1Z31KfnbWp+TKs/5cLjvrz+XSM/9CvnfWX8olZ/+1XDzrf8kl53xGLj7ns3LJef8ol5z3ebnk/C/KJed/SS654F9k9oVfldnf+ZrMrjtJLqk7uazH106oqWgZ4+Dg4OCI6Pjs38s/HH+B/MMJF+WPz/zDP0d/XhwcHBwcVh9xRAILgWSz2Yov4h51AeXg4ODg4ODg4ODg4ODg4CCBBcupBFY6nXb9eUtLC7sQAgAAAACAsiOBhcCampqkvr5eksmk688TiYTU19dLKpUK+cwAAAAAAEA1I4GFwLq6uqS+vl4SiYRks1njZ8lkUurr66WxsTGiswMAAAAAANWKBBYCy2az0tjYKPX19dLU1CQ9PT2SSqWko6Mj//9MHwQAAAAAAOVGAgslSafT+amCzmO6uw8CAAAAAAD4IYGFaVEjrzo6OiSZTEomk4n6lAAAAAAAQJUigQUAAAAAAIBYI4EFAAAAAACAWCOBBQAAAAAAgFgjgQUAAAAAAIBYI4EFAAAAAACAWCOBBQAAAAAAgFgjgQUAAAAAAIBYI4EFAAAAAACAWCOBhaqXTqelq6tLenp6JJvNRn06JUulUtLR0SGpVCrqUylZJpORZDIpyWRSMplM1KdTMptjJ5vNSk9Pj3R1dUk6nY76dEpme+xQbqNDuY2O7bFjc7m1PXZsLrcidseO7eXW5tixvdzaHjs2l1vbY2cmSGChamWzWWlpaZH6+nrjaG9vt+IGl06nJZFIGOfe2NgoXV1dUZ9aIO3t7QXXvqWlxYobnO2xk0wmpbGx0Tj3RCJhzQ3a5tih3EaHchstm2PH9nJrc+zYXm5tjx2by63tsWNzuRWxO3ZsL7e2x85MkcBCVcpms9LU1JQv0G1tbfl/19fXS1NTU6yz1el0Ol8xNTU1SVtbm1HRtra2xvrm3NbWlr8ZtLW1GQ2MxsZG6enpifoUPdkeO8lk0oiT1tZW4ybX0dER9Sn6sjl2KLfRodxGy+bYsb3c2hw7tpdb22PH5nJre+zYXG5F7I4d28ut7bFTDiSwUJVURdrW1mb8fyqVyhfyxsbGWN7cstls/hyTyaTxs66uLuPmHMcKtqOjw/X8MpmM0bhwfra4sDl2UqmU6/lls9l8Y8Pts8WFzbFDuY0W5TY6NseO7eXW9tixudzaHjs2l1sRu2PH9nJrc+zYXm5tj51yIYGFqpNOp/NPZNzoT23ieHNTFahX5eN8chC3Cladm9cQYr2CjdvNzfbYaW1t9b2u+lObON7cbI4dym10KLfRsjl2bC+3NseO7eXW9tixudzaHjs2l1sRu2PH9nJre+yUCwksVB2VnW5pafF8TZxvburJht8Q0DhXsKri9BPXm5vtsaOeSPrNgY/zzc3m2KHcRodyGy2bY8f2cmtz7Nhebm2PHZvLre2xY3O5FbE7dmwvt7bHTrmQwELVUTe2pqYm39fF9eamKtf29nbf18W1glWVZrHziePNzfbYUTe2YmsPxPXmZnPsUG6jQ7mNls2xY3u5tTl2bC+3tseOzeXW9tixudyK2B07tpdb22OnXEhgoero85uLFXD95haXCkqf31xsJw+9go1LBaUq12I3BxFzEcg4NCxsjx19XYJi9JtbXBoWNscO5TY6lNto2Rw7tpdbm2PH9nJre+zYXG5tjx2by62I3bFje7m1PXbKhQQWqpIq4EEqzEwmk6+g4rJzg7o5BLnZ9vT05CuoOGyfqm4OQStM1bDwGwoeJptjR2/UBbnZqi2QGxsbY9Gosz12KLfRodxGx/bYsbnc2h47NpdbEbtjx/Zya3Ps2F5ubY8dm8ut7bFTLiSwUJVKfeKiKqjGxsaQztBfqVl/VUG1traGcHZHJJNJz0ZDKU9c9IZFHJ7O2B47pT5xUZ+1q6srhLM7oqOjw/O62hw7NpRbPzZce6/YodxGK+6xk81mPTuutpdbm2PHhnJbzbET93Lrx4bYSafTgRbbtq3citgdOzaU22qOnXIggQUrqQZFU1OTNDY2Smtra0Eh1ivMIDe3RCIRWoY9k8lIW1ubcX7OYdB61r9YBZvJZPKvDYOqPP1uXKWsO6BuhGE8GbM9dlKpVH4XEnVDdV5fdbMNcnNT32VYT8bUd+13XeMaO6rcJhIJSSQS0tbWVvCdx73c6te2ra2t4DuI67XX/55X7NhQbhsbG6WpqUna29sLpi/EudzaHDt6R9erTMa53NocO+p+q8paIpEo+M7jXG5tj51kMpkfbdLS0iJdXV1WlVubY0dPkniVybiWW/X3bI0d2/tYtsdOGEhgwTp6g8J5tLS0GBVsKYvwBdnZoRz0c3IezkqolEX4wqxc9YrT68ZVyuKZQXYFKQfbY0ePB/1wu75BF88MsptPOenX3+u6xjF2/Mqtcx2IOJZbPR70w/kdxPHaK0Fix7Zy6yybcSy3tsdONps1zturTMax3NocO373W+f1jWO5FbE7drzKbSKRMMpmHMttNcSOniDxK5NxK7fOc7Itdqqhj2Vz7ISFBBasoleWauRJOp2Wjo6OfIXlrESdNzevClY9mSm2qN9M6OfS0dEhqVSqYESN8+/rFWxra6vnyAN1cwmDs1EdNInltdimqoQrucig7bGjj3pLJpOSSqWkp6cn/5ncvnv95ubVaFC/N6wFKp0No6BJrChjx1luM5mMpFIp47M4P0ecyq0+cqmnp0dSqZQkk0nPIfRxuvZuf69Y7MS53GYyGenp6cl3pNyuf5zKbbXEjvquS0lERF1ubY4d5/1WtXVUJ9btu49TuXX7ezbFjrPcZjIZSSaTxmfRr3+cym21xI4+aqeURETc6nybYqda+li2xk6YSGDBKuoG5jYPOZ1Oez4J0Cs155PLbDabrwCC7KgxE6rh6VYRqQrWrYLRK9impibj6VEmk8l/7mK7sZSLqlxbW1uLPn1xPklzrmHT1dWV/1yVZHPsqEUb3a5xNpvNNyzc4kq/ubW2tho371Qqlf+9YXUGVCy3t7cXfWoal9hR5dZt/YCenh7PzxGHcqtvN+68xul02rNRF5drryslduJUbuvr3df90DtkfomIqMptNcWOPn2llEREVOXW9thR5+d2jdX379YZjEO5dbItdlS5TSQSBeU2m80anXmvREQc2mrVEDv6cgOlJCKirvNtjZ1q6WOJ2Bc7YSOBBasUG/7rN5xVr4RUBd3S0lLS/PmZUA1+rwq8WIZfVUJ6Jev3JLbSGhsb8ze5IEksvYJtbGyUlpaWfOIlyPz5mbI5dtTN36vhVezpinq/OlpaWozPE+b2uqoctLW1BRr6H4fYUX/bi9/niLrcqkbbdJ6KxuHa60qNnajLbZBh+35TGKIut9UUO+paJpPJQNNGoi63tseOunZe5ctvJEzU5dbJttgJMlXLq1Mch3JbTbGj6lC1JlOx8hd1ubU5dqqtj2Vb7ISNBBasEmT+erGEij5lTB3t7e0Vv6mpBqlfJajO2+tcnDcI9Rmj2FlCfRfZbNb3muvfVU9PT8Fw/JaWllCeCtgcO6pR4XUDUut0+D3dSqfTxs1Y3cij2BZYP9diyR8lytgplsAS8f8cUZZb9Z17XSe11oLfU+kor73TdGIn6jq/2LoTfp3iKMttNcWO+i7UuXpd82w2m6/3oyy3tseOX0dR5Og6mn4jGqIqt062xU7QtYb8OsVR32+rJXbUd6HO1euap9Pp/LlFWW5tjp1q62PZFjthI4EFq6iMdLHK1ZmIcKus1NzosG5o+nQML0EXmMxms/nzj4ptkN4/AAAfrklEQVSzcnVL/uhTfnTpdFpSqVSonRibY0dda7+OYpAki4jk12+KcitjPfkp4p6IUDdrZyM1ithR51asvOmfw63jGUW5Vdfaq7FfyuKeUVx7p5nETtjlVj0R9qpHdHqn2K2OiqLcVlvsOO+/zkSEqvudUy2iKLe2x446H69zL2VB57DLrRubYkeNxAhSLvVOsds5RlFuqyl2nMlPkcJEhLqHOfsGUZRbm2On2vpYtsVO2EhgwSqqQNfXu68LodPXBorDzgv6bjZeI2nUjdmGbLn6LvRGhDP5oyezomZz7KiRDn7XUt2YbeAW5871K/SERNTU+bqtC+Gkrw0U1u58ftTTar9rGZc4D8K22FHl0m3tPSd9CkAc7gHVFjtudaSeiPBamD4qNseOagf4TbOLSx0ZhE2xo6+fFmTkiHq4FyRZGoZqix23OtI51c6vXxAmm2On2vpYInbFTthIYME6qiERpMLUO5NxqLDUsGavJESxyjUOiSBF3Syclaue/IlbxWpz7Kj57F7nXSyBFafYUQk5ZwNUv+b19eHtMlWM3qgL0llXncm4NOoaGxt9O1bFPhexM3164jxIh0t1COKQFKq22FEJOWd9rid/wtplKgibY0edu9f9v1gSIpPJRF536myLHX3B+SCjTVSbLQ5JoWqLHZWQc9IXRI9D4lOxOXaqqY8lYl/shIkEFqyjV5hBnrKrhkdcCrlfBek3NFqNMojL5xA5upimTn8qGacRWCJ2x06xRpnf0Gj1ncQlmagW0/R7shSnUTQiZoIkSDyohkccrnmx8qc+l5u2trZYlWEbY0fv5BaLB/0pchyScNUUO6oe9Bo1HMcOQbXGjt/0U/WdxKkM2xg7+uiYYmVQPRiISxKummJH3Zu8Rg3H8WFvtcaObX0sG2MnLCSwYKUgO1AppazTETWvylX/vHGqqFTlqm4YqpHX2NgoqVSq6O6EUajW2PFKYOnfSVy+A5Ejyc/Gxsb8v1UsqS2M4zYVTMR/wWSnUtbpiJpXEkL/TuLyHYjYGTtBdhFSgq7TEQc2xY5KfqopeXoCoq2traTyHaZqjB2ve6vzO4kLG2MnyA7ROr9kdJzYFjsqNtSUPGd7vpTyHZZqjR3b+lg2xk5YSGDBCj09PdLR0WE0hIMmIqJOQmSzWeno6PDdMUVxe8oXdcWaTqelo6PD9Qbmtr20frPTb4JRXf+urq6CufzVGDtuT2qiTl65lVvFbYtg/bvQv6MokkBe1z5oRyXqBJZfuXVyG0kZdQLCrdwqcYkdtQOr2/+7xU7QxmZYSQi/3QW9yq1TlLHjdf5+sdPY2Jhfy86ts6uX7yiSQF7lNm6x4yVo7LiNpIw6AVHsfmtj7JSSiIg6CeFXbnW2xY4avd3W1ubZnlflO6plB9zKbTXGjm19LBtiJyoksBB76mZVLGvuVcGqzk5U2Wm94VmMc25/1BWriPguZq7v+uH1HahdwSpZsba1tbk2WvwalHGJnXQ6LYlEwvXvlxI7zrn9YSWvksmka0fVr9zq56tix+13pNNp350XK8nv2utx5Xbe+lTVqKbylLIJgXP9tKiTV8U6gnGIHX2qipNf7Og/c6uzVIO10tMx1DV2driKlVunqGJHTU90lq9isaPO16+zqx7IRMGv3MYldryUGjv654w6ASFS/H5ra+w4pzq6nZ96GBnVtS81+Wdb7Khy6deeb29vj+RBo1+5rbbYsa2PJRLv2IkSCSzEghoK6UVVoF5bteqLhre1tUkqlZKenp58g6OSI2iy2ay0tLR4Vh5qfniQc9Ar17Aq1nQ6LS0tLZ6dDbUOlFeDVF33qEb56E8fnJ2ZTCYjjY2Nnk8moo4d/Tt262yXEjt6AivM5JW6dm5PHv3Krb5AcRSJkmw26zuyrdi1TyaTRgK0o6Mjf+3DWNQ0nU77frfFyq1OT0KElYDwq9OKlds4xI7eqHd+D8ViR303qmGaTCYllUrlF6AN2ombLr3cuu1w51dunaKIHb2z6HzqXix29AWKo+pwZTIZz7JbrNxGHTsiR+oer8R8KbGjykiYCYhsNut5bsXKbRxix49f7Kh2qjr/lpYW6enpkVQqFYsRHMXKrVMUseOnWOzo1z6qREk6nfa8tn7lNi6x41VuS4mdKPpY6hy96sxidX4cYieOSGAhcqriL3YD8hvJkM1mjV0Z9MMvOVMOQYbYBh2FoSrX1tbWUCpWVfEX63T4nb8616iTV15/32uaj/7zKGJHv3lON+51qnEd5JqUg94JLpaM8NLY2BjZKJ8gHa1i1z6dThcs4quOSo7+CdpgCxo7qoEUVgIiSHKtWLmNKnb0DpNfx6nYte/p6SlYiFWV20rW+Xpy22+UYFxjR/87Konj5Bc7+pSMsPX09BgPTFTi2ymusaMnydS1d3sIEDR21PcYRgJCPajTr5fbyHC/c48ydlSyoKWlRVpaWqS9vX1a5VZPwumH1yjwcshms9LV1ZU/99bWVtc4LVbn68KMnUwmI+3t7fnzVw863V7nRV9uI2zOctvU1DStchtV7Dg3aGltbXWd6REkdsLuYznr/EQiUXKdH2XsxBkJLEROf5o+0xuRfpP3ukmWm94ommnSwHktwjh//e9Np/ORzWZjm7wqRZixEzR5VQq9cRGX5FUxfk8EK0mfglYOyWRSWltbfRu35aTqnHIlyfQ6rNIJCFXHuY2YLEUUseN82q92fZvu02dnx86rU1ouzpGZpYzS8xJm7DiTZKWM9tFFsT6Rc3fembZ5wo4dZyeyHO2UcrX7inHbtWu6MRu32JnOPcCZkOnq6qpYuXXbqbEciY84xE6pDzijiB293OqJFK8EbjFRxo7z/IOseeUUZh9LL7fOc29qaiqpvo77phxRIIGFyOmdgDBuSOWmOgHF1lMKIpvNhj4fWx9BFkYnpBzCGmVUCZVIXomYiQEbkldR0ctYHLaaL5X6nsu5zo2e0Kt02VcJD9tix2uqiqqL4v553KYVq7VPZhJLYcWO2wgv9Zni3l5Qo8zV7ryK/tAhzh0U1cbRO136yOXpJnD10XuVoo8y1zu8+ii2OO8Uq8eOmi7a09NjjBqPc5tN1Zmtra2SSqUklUpJV1eX0d6fTt0ZduyoJQJSqZQxjTfObVCvcqvXOzbEjp5oy2QyRuyX+v2H1cfyqvOdS0/ENXZsQAILsdDU1JS/QduWxFIVVUdHR0nbznpJp9OhdobUTU6vWON8UwuSvMpkMrHsEARNXqVSqWklV5LJZOTJK7XGSFzjx5ZOr5dKJUyC7jo3E+VImETBb52VUtapi4rfmnjTHcWkq3TseE1PnOkIuLCop+9u17gco+AqSZVZr2s8k/hRnelKUrHj9ndsKLsqdtzu63oSLo5tNlXvuK2z51y6odT7WZix4zbSR18+II6JiGLlNpVKWRE7XmVTTaubTlsujD6WX52fyWRiHTu2IIGFWFA3ClWxlFoxRZmsUDeK1tbWkrad1d8f5UgQdb27urqMBEvQm1qYU3n03d3cGkVe61x4Xd+wpz/qN123v+u2xkix9aXCjB3V4FRbievc1ipoaWnxLZtRlFv19NHZ+NUXX1fx77fIe1TlVsW3fu1UY16PHbd1InRRTMFTo8ecjdJUKmWUW691IpQwy22QRYJL3XEyzNgptqHDdBK6YZbbYmtrlZrQDbvOV0m2+nr33cmcu2IVE3a5DbqwedCYCLvOL5ZgKyWBFXadr9bc8pvqrl4T5HOEHTuqveB3H9WTWH6xEcVSFep+6nXN9PZokPUow4wdr3utrpT2ftjl1qudpgvaV4widvzqfBEpqa8Y1VIbcUcCC7HgXKTOq2JyG2GinmC6JTTCohbEFfGumNyeGOlDlKPKwjsXJvW6qbk9tdCHyYZ5vm5D//3WKvC6QajvaTpz6afLa9cWvzVGvBaJDjt29NjWG0Z+61x4dS6jKrduDSMbrr3iTGBN59pHUW5F3BvVfuu7eDWqwyq3QXe4UrEcZD2aMGMnyG6keoIlSCM5zHIbZGF4FctB17MLu87Xt6j321GztbVVOjo6pK2tzXNdmSjKrYohr+ur6tP29vb84ZVMjKLOVwkGrySK+mzq2nd0dHgujh52na9io1hs6/W/Vx0UReyoe1WQ3X7VuRXb3TLMtlqQelGfTuj1PUUZO0GSmsWSWFGU2yAJLJFgSawoY8dPkCRWVG01G5DAQiy47e7irJjUv53TT9QTnCgTWOoc9HnmesWUSqXy/9Ybd/rTsyiHkeoJOHVe+k1NH26sNzBU4jHsylVv9PT09Bjz2tXIk2w2a+wA4naDcFsbIwz6LmYiR2/WahqtemKkN46cN+eoYkdvjKnGsmqo6qOWnKNqnJ2aqMqtc8SJ3gFWSSG1UGncrr1I4YgTvXGpyqZzJKLz2kdVbp1TCPXdFNU5qsWp/RrVYZbbZDJZdHSSiocgUyPDjB21/Xmxv6PKYpBRTGGWWxXHxRJrpaxpF0Wd7zdt3GsHXLf7VRTlVo9XZ3zoI1CCJJ+jqPPV33Q7H31EdLHEfxR1vp5c9otttaC2eq3baJkoYkfdm4otl6ASLX4JlyjKrVub3UktHeK3nloUsaMnzov9Tb2971Y2oyi3en+vWP2v9xXd4iOK2FH1YrG/qfcV3T5rVG01G5DAQmy4PcFwPp13a9RlMplQ1m/xoxIQ+pMmt5ERbjfyZDLp+4QqDKrxoF9DtxFNbg1YNfUwbHrSR3Xq3a6vc9t7nVpQNGx6wq2trS3fifeb4uOML/WzKGJH38lFXyjUb4qP8+lqVOXW2SlwJp91cbz2KuGmkiXO5LPO69pHWW71ToHf9tB6/eMcVRBVufWjPleQmIhDna8rZRRTHO63TqWMgIsidvREib6YtTPxrxbo1h9+xaHc6kk2tZi1/nBI/0zOtTR1UcSOnjzQr7O++Y5aHD2VShmfNQ51frHEjrqfdXR05NtEbq+NInb0doLXFDT1PehtIrfXRlFu9TamV8w2NTXll0rwe20UsRNkBKuif1fO+3FUdb6qX4JMb9cXpne25aKInSCjnxVnf8D5s6jaanFHAgux4ZZEETGn90Q5ysqPqvydDWj9KUiYT19K5ZaAEyncBjZOnRYRMzb8nlCU8jQqLM4Eod8NVn3OOMW/M7nsd12DPo0Ki349GxsbfYfZx2GKspPesPN66qtEMXzej/5kVdX5XmwaPq+SFHGKk1JEPZV9JlSSIs5xoo/o1A+3zqU+silIUq7S1Eg+t/N361zqSaM4JGr1pFqxB6Ii5qitqOnXUq2zqlP3AHWdS12Pr9L0nSqdsaDaQOo6x22DFb0cNjU1FcSKOl9VRuO2I60+Wj7IfUn1A+KyyYo+0yJI+yWMnSlL4TeyyklPIMal7MYdCSxUVCkJD9XAc245qm5+fg2mSijl3NVTMK91gaLYNrWU89d3UlT0BEvYu5UE/RteazK5UQ2pMHZ7Cnr+ehLIb5FMvREbhqDnrycQ/ajOfRi7PQU5d71hVywm9ORnGIKcv96wKxY7xXbzKaegcaOPTC12Xn67+ZTbTOq2UteSqoSZ/N1SRjFVwkyvWSkj4CohyPmnUqn8SJli6wOFWW5Fgp1/MpnMn78ql17vC5JcL5egdb46d3VuXrEetzpfbyeoEed6DOmJNlWOwyoHxc7dORNBrTfW3t6evwerc1V1aJiJw2Ln73zQqK9Vp74PlXBQ9+Uw69BUKiVtbW3S0tIibW1tBfdJPTESpO8U5oMMNbpITYF1W/tPH1lVLDEY9oMMtdRES0uLtLa2us5QKaXvpPoocXnYGHcksFAxat2noA1TZxLFOQRzOrsTzkRLS0tJT1LUTVqkcPHf6exOOBOlXntnAk6/aauF88NMYqkGQhBBhzerhl0YCz8nEonA33FXV1fRzrn6fsK4MZcaO+3t7UWfGKmyHcbolKDlVq9PijWYw+rMlBI7evLQr8EcdDHXcghabp2dAr9Yc9t1sVJKrfOdomyAllpunaIexVRKne8myhFwpdb5Iu4P7HRhltvpxI7e3nETdBHmcii13Lo9sHOKW52fSqVc1xtzfm9hXnf194qV22w26zkC0fm9hZ04DHLtM5mM6whEZ1s+zDIr4r35jPOaltJ3Cut+67Xpkls9pH/OYuU8rPjx2nzGbb3UoH2nsMuu7UhgoWL0p0NBn5CpBqjX/GF9R5xKJlH85oN7UZWsvmC7XpnpSaxKDzEu9dqLHBnpoK63nrxS1P9XOgHnNx98JsIaWq+vm1Cu6xTm0PrpxE4xYQ2tL7Xc+i3U7vydYTwVLjV29CfbXp9X3yWskkott/ooMq9Y039npZPm06nznYrt2FZJ5Si3xXZsq5Ry1PnFdvurpOnU+cXqxLDKrcj02wt+99MgO9CVw3TKbbH7aZzrfH0UnNvnVUn0sEasllJu9VFwbrs9qiR6WAmgUq+9PoLSbbSQSqKHkYBQ9UcikSgY1en2/TuTWH5retXXV3YElt7HUKMJ9RF5bt+/nsTyekAU1oNevX/a3t5ujMhz+/6dSSyvOjOsh+zVggQWKsK59lPQhpFKkPjdVNSuc5XkfLIRpGGk7xbhdUNXO+NV0nSvvb5WgddnTqfToW39HvSJkVMmkym4Qfgt8l5u+lPS6SSxnA0P/eZX6eTbdGNH59VwCmNdhemUW+cae86F5sOcmlRq7DinZzhHIqrdQ/22Jy+X6ZRb5yg4PXay2WzRqT7lNJ3YcRPFWlLlKLci0Y1immmdr0Q1Am46db661m7ro+gPi+Ja5/vtTBZmInc65dZvVzi9To1jne8nzJHaIuUrt0rYHfhyXnuRcJI/Iv4P8lV5cEsCOe+3zrolrGnL6rq77fTpt5C/XtbdknBhTFtW9aVbvOiJLa86Xf3cq53vt2EATCSwUBF6wmA6c4DDXCvKSa+gShm6qjeKolxEcLrXXt8pKcpFKPXFa0u9nnrjs7W1Vdrb241FOCt9Y9AbANOZMqone9rb240dkcL4TqYbO873q3Uuwpw2O91yK2Kus6DOX3+aGUZ5nm7sZLNZI06cvyOs2Jluue3p6TGmEqjF3cOcsjyT2HEKM1nu9jdnct30ZEaYC8nOpM7XhZksd/7N6ZRb9V0lEon8TngdHR2+D5HKbbqxo498amlpye/up68NFOc6X9XvjY2N+Z0Vk8lkSTufzdRM2wtOYa7zKVK+citiTmEOowNf7msf5jqffqMfi41adt5vneupVTppXmz0Y7GRp3pbTR8BpbfzK6nYyFm/kafpdLpg/U/n6K04bHphCxJYKDu9UZHNZkuaA6wq1yh3QnJm8UtpGDU1NUWavJrJtVcLW0eZvHI+ASp13bNMJlPQmVc3wzAaRfqC09NZ98xtt6REIhHKdICZxI7IkYaTMxGkvsswOsMzKbciUrCFuroWYT8Nnkns6I2jMGOnHOVW70CHXW5nGju6KBaSnUm5dQp7FNNMY8cp7BFwMym3XuvAuO3YVgkzjR2vdWDcdmyrhJmUW+foVf0IOwE03Tpfp+69YW20U85yqyddwmp/lvPaq2RuWH2XYkl6fTkTN15reoVRblWcen3Pqk7ySwR6rQfntktnuanr5tWmVeXAqw7xWg8urDq/mpDAQtm5LURXSsMoyuGT6kbqfAoUtGEU9dBPm6+9iPsCktNpGGUyGUmlUpJKpUIbSeC2gOd0G0bq3MNIPigzjR0lm83mzz3MHTdnUm6dwjx39ffKFTvq+oc5gqZc5VbkSMyFGffljh0RyY+oCUO5yq2iEqFh3QvKGTsiR763sB4ilaPcqsS/305clVKO2FHJZ6+duCqlXOU2mUzmr32QDUnKpZx1vnpvWA+LRMpfbpPJZGi795X72oscibuwEhDqGnsJuhh4Op3Or58V1rkHObdin0/p6enJn39Y7bVii9wHXcg/k8lIV1dXfi27qPteNiKBhbJTNzG/OcBhNpBLoW5ibjfSmU4tCYPN117kyDV2GwIc9g6U06GusbMhEPYOlNNlc+zYXm5tjx2by20lYifM5GG5y202mw21jJc7dsK89raXW+r86NgeOzbX+bZfezX6yGuUbJBdNqOiT/MutpB8HKm6xWudSLUOXVgbERzLSGChIrwqflsaRl6NYFsaRl7/H/drL+J9/rY0jNzY0jCyOXaqtdzaHjs2lNtqjR0byq2I3bFTreXWhtip1nJre+xQbitLrbdVbBdNv2lsUclms8aO527UKCe/3xEVtUSAX51YLIEVx7rURiSwEDobGkZ+bGgYebH92tvQMPJiQ8PIj+2xY3O5tT12bC63InbHju3l1ubYsb3c2h47Npdb22OHcltZfmsUqgSW1yihMKdZuym2RINKYLm9Jp1OSyKRiPQ7KTblT8WN13ttrEvjiAQWIkHDKDq2X3saRtGxPXZsLre2x47N5VbE7tixvdzaHDu2l1vbY8fmcmt77FBuo+G3DpO+U3Rcy7LXOlN6XRTnsqxi3kmVB9viKa5IYCEyNIyiY/u1p2EUHdtjx+Zya3vs2FxuReyOHdvLrc2xY3u5tT12bC63tscO5TZ8apqbM4FlQ/JK5OhOuHoCy5bklcjRnXB1JK/KjwQWIkXDKDq2X3saRtGxPXZsLre2x47N5VbE7tixvdzaHDu2l1vbY8fmcmt77FBuw+dMYNmSvBI5ulOhSmDZlLwSKVzDi+RVZZDAQuRU5WRDxepG3RhsqFidbL/26sZgW6NI5GjDyNabmu2xY3O5tT12bC63InbHju3l1ubYsb3c2h47Npdb22OHchsuPYFlU/JKxExg2Za8EjETWCSvKocEFmIhnU5bUbF6cc7VtgnXPjrZbNbqmxqxEx3bY8fmay9i9/lTbqNje7kldqJje+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X2pqako65syZk3+/+r9FixZF+CkAAMCxjAQWAABAlevs7JQ5c+YUHCoxVVdXV/Cz5ubm/Pvr6uqktrZWent7I/wUAADgWEYCCwAA4BilElgkpgAAQNyRwAIAADhGkcACAAC2IIEFAABwjAqawPJ6nfr/gYEBmT9/vsyaNSv/fw0NDdLX1yciIv39/ZJIJKS2tlZqamqktrZWEomE76LwnZ2dUldXZ0xz7OzsnPmHBgAAViKBBQAAcIwqVwJLJZpmzZplJLFqa2ulu7s7n7iqq6szfl5XV+f69xoaGozF5PVEViKRKNvnBwAA9iCBBQAAcIwqZwKrv78///99fX35pJXbz3t7e/M/d46qam5uLvo7GYkFAMCxhwQWAADAMapcCSw90aQsWrTI9+eJREJqamqM3Q77+/uNaYlOnZ2dviO3AABA9SKBBQAAcIwqVwLLTW9vr+/P58+fn58iqKikV0NDg+t7BgYGfH8nAACoXiSwAAAAjlFxS2Cp/wtyAACAYwsJLAAAgGNU3BJYc+bMyS8GP2fOHN8DAAAcW0hgAQAAHKPilsByWxcLAABAhAQWAADAMStuCSz1fyzSDgAAnEhgAQAAHKPilsDq6+srek7FzhUAAFQnElgAAADHqLglsEREGhoapKamRmprawv+XrFdCgEAQPUigQUAAHCMimMCa2BgQOrq6vLvraurkzlz5khtbW0+sdXX11fCpwQAANWABBYAAMAxKo4JLKWzs9NIZM2aNUsSiYT09/cH+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W+/uSfUzNwcRwAAAABJRU5ErkJggg=="/>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6" name="Content Placeholder 2"/>
          <p:cNvSpPr>
            <a:spLocks noGrp="1"/>
          </p:cNvSpPr>
          <p:nvPr>
            <p:ph idx="1"/>
          </p:nvPr>
        </p:nvSpPr>
        <p:spPr bwMode="auto">
          <a:xfrm>
            <a:off x="520065" y="4267173"/>
            <a:ext cx="9974580" cy="1813587"/>
          </a:xfrm>
        </p:spPr>
        <p:txBody>
          <a:bodyPr>
            <a:noAutofit/>
          </a:bodyPr>
          <a:lstStyle/>
          <a:p>
            <a:pPr algn="just">
              <a:defRPr/>
            </a:pPr>
            <a:r>
              <a:rPr lang="en-US" sz="2000" b="1" dirty="0" err="1" smtClean="0">
                <a:solidFill>
                  <a:schemeClr val="tx1"/>
                </a:solidFill>
                <a:latin typeface="Calibri" pitchFamily="34" charset="0"/>
                <a:ea typeface="Times New Roman"/>
                <a:cs typeface="Times New Roman"/>
              </a:rPr>
              <a:t>Filebeat</a:t>
            </a:r>
            <a:r>
              <a:rPr lang="en-US" sz="2000" b="1" dirty="0" smtClean="0">
                <a:solidFill>
                  <a:schemeClr val="tx1"/>
                </a:solidFill>
                <a:latin typeface="Calibri" pitchFamily="34" charset="0"/>
                <a:ea typeface="Times New Roman"/>
                <a:cs typeface="Times New Roman"/>
              </a:rPr>
              <a:t>:</a:t>
            </a:r>
            <a:r>
              <a:rPr lang="en-US" sz="2000" dirty="0" smtClean="0">
                <a:solidFill>
                  <a:schemeClr val="tx1"/>
                </a:solidFill>
                <a:latin typeface="Calibri" pitchFamily="34" charset="0"/>
                <a:ea typeface="Times New Roman"/>
                <a:cs typeface="Times New Roman"/>
              </a:rPr>
              <a:t> RADIUS logs are streamed encrypted (TLS) to the </a:t>
            </a:r>
            <a:r>
              <a:rPr lang="en-US" sz="2000" dirty="0" err="1" smtClean="0">
                <a:solidFill>
                  <a:schemeClr val="tx1"/>
                </a:solidFill>
                <a:latin typeface="Calibri" pitchFamily="34" charset="0"/>
                <a:ea typeface="Times New Roman"/>
                <a:cs typeface="Times New Roman"/>
              </a:rPr>
              <a:t>WiFiMon</a:t>
            </a:r>
            <a:r>
              <a:rPr lang="en-US" sz="2000" dirty="0" smtClean="0">
                <a:solidFill>
                  <a:schemeClr val="tx1"/>
                </a:solidFill>
                <a:latin typeface="Calibri" pitchFamily="34" charset="0"/>
                <a:ea typeface="Times New Roman"/>
                <a:cs typeface="Times New Roman"/>
              </a:rPr>
              <a:t> Agent. Only fields of interest are streamed to reduce total size.</a:t>
            </a:r>
          </a:p>
          <a:p>
            <a:pPr algn="just">
              <a:defRPr/>
            </a:pPr>
            <a:r>
              <a:rPr lang="en-US" sz="2000" b="1" i="0" strike="noStrike" dirty="0" err="1" smtClean="0">
                <a:solidFill>
                  <a:schemeClr val="tx1"/>
                </a:solidFill>
                <a:latin typeface="Calibri" pitchFamily="34" charset="0"/>
                <a:ea typeface="Times New Roman"/>
                <a:cs typeface="Times New Roman"/>
              </a:rPr>
              <a:t>Logstash</a:t>
            </a:r>
            <a:r>
              <a:rPr lang="en-US" sz="2000" b="1" i="0" strike="noStrike" dirty="0" smtClean="0">
                <a:solidFill>
                  <a:schemeClr val="tx1"/>
                </a:solidFill>
                <a:latin typeface="Calibri" pitchFamily="34" charset="0"/>
                <a:ea typeface="Times New Roman"/>
                <a:cs typeface="Times New Roman"/>
              </a:rPr>
              <a:t>:</a:t>
            </a:r>
            <a:r>
              <a:rPr lang="en-US" sz="2000" b="0" i="0" strike="noStrike" dirty="0" smtClean="0">
                <a:solidFill>
                  <a:schemeClr val="tx1"/>
                </a:solidFill>
                <a:latin typeface="Calibri" pitchFamily="34" charset="0"/>
                <a:ea typeface="Times New Roman"/>
                <a:cs typeface="Times New Roman"/>
              </a:rPr>
              <a:t> RADIUS logs information is encrypted by </a:t>
            </a:r>
            <a:r>
              <a:rPr lang="en-US" sz="2000" b="0" i="0" strike="noStrike" dirty="0" err="1" smtClean="0">
                <a:solidFill>
                  <a:schemeClr val="tx1"/>
                </a:solidFill>
                <a:latin typeface="Calibri" pitchFamily="34" charset="0"/>
                <a:ea typeface="Times New Roman"/>
                <a:cs typeface="Times New Roman"/>
              </a:rPr>
              <a:t>Logstash</a:t>
            </a:r>
            <a:r>
              <a:rPr lang="en-US" sz="2000" b="0" i="0" strike="noStrike" dirty="0" smtClean="0">
                <a:solidFill>
                  <a:schemeClr val="tx1"/>
                </a:solidFill>
                <a:latin typeface="Calibri" pitchFamily="34" charset="0"/>
                <a:ea typeface="Times New Roman"/>
                <a:cs typeface="Times New Roman"/>
              </a:rPr>
              <a:t> using the AES-CBC-256 algorithm. Thus, they are stored encrypted in </a:t>
            </a:r>
            <a:r>
              <a:rPr lang="en-US" sz="2000" b="0" i="0" strike="noStrike" dirty="0" err="1" smtClean="0">
                <a:solidFill>
                  <a:schemeClr val="tx1"/>
                </a:solidFill>
                <a:latin typeface="Calibri" pitchFamily="34" charset="0"/>
                <a:ea typeface="Times New Roman"/>
                <a:cs typeface="Times New Roman"/>
              </a:rPr>
              <a:t>elasticsearch</a:t>
            </a:r>
            <a:r>
              <a:rPr lang="en-US" sz="2000" b="0" i="0" strike="noStrike" dirty="0" smtClean="0">
                <a:solidFill>
                  <a:schemeClr val="tx1"/>
                </a:solidFill>
                <a:latin typeface="Calibri" pitchFamily="34" charset="0"/>
                <a:ea typeface="Times New Roman"/>
                <a:cs typeface="Times New Roman"/>
              </a:rPr>
              <a:t>.</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895" y="879384"/>
            <a:ext cx="10556115" cy="3151596"/>
          </a:xfrm>
          <a:prstGeom prst="rect">
            <a:avLst/>
          </a:prstGeom>
        </p:spPr>
      </p:pic>
    </p:spTree>
    <p:extLst>
      <p:ext uri="{BB962C8B-B14F-4D97-AF65-F5344CB8AC3E}">
        <p14:creationId xmlns:p14="http://schemas.microsoft.com/office/powerpoint/2010/main" val="212551429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30183" y="370627"/>
            <a:ext cx="9894723" cy="430909"/>
          </a:xfrm>
        </p:spPr>
        <p:txBody>
          <a:bodyPr>
            <a:noAutofit/>
          </a:bodyPr>
          <a:lstStyle/>
          <a:p>
            <a:pPr>
              <a:defRPr/>
            </a:pPr>
            <a:r>
              <a:rPr lang="en-GB" sz="3100" dirty="0" smtClean="0">
                <a:ea typeface="TImes New Roman"/>
                <a:cs typeface="TImes New Roman"/>
              </a:rPr>
              <a:t>Future Work</a:t>
            </a:r>
            <a:endParaRPr lang="en-GB" sz="3100" dirty="0">
              <a:ea typeface="TImes New Roman"/>
              <a:cs typeface="TImes New Roman"/>
            </a:endParaRPr>
          </a:p>
        </p:txBody>
      </p:sp>
      <p:sp>
        <p:nvSpPr>
          <p:cNvPr id="2" name="Content Placeholder 1"/>
          <p:cNvSpPr>
            <a:spLocks noGrp="1"/>
          </p:cNvSpPr>
          <p:nvPr>
            <p:ph idx="1"/>
          </p:nvPr>
        </p:nvSpPr>
        <p:spPr>
          <a:xfrm>
            <a:off x="521135" y="1494399"/>
            <a:ext cx="7312226" cy="2475621"/>
          </a:xfrm>
        </p:spPr>
        <p:txBody>
          <a:bodyPr>
            <a:noAutofit/>
          </a:bodyPr>
          <a:lstStyle/>
          <a:p>
            <a:r>
              <a:rPr lang="en-US" sz="2000" dirty="0" smtClean="0">
                <a:solidFill>
                  <a:schemeClr val="tx1"/>
                </a:solidFill>
              </a:rPr>
              <a:t>Automation of </a:t>
            </a:r>
            <a:r>
              <a:rPr lang="en-US" sz="2000" dirty="0" err="1" smtClean="0">
                <a:solidFill>
                  <a:schemeClr val="tx1"/>
                </a:solidFill>
              </a:rPr>
              <a:t>WiFiMon</a:t>
            </a:r>
            <a:r>
              <a:rPr lang="en-US" sz="2000" dirty="0" smtClean="0">
                <a:solidFill>
                  <a:schemeClr val="tx1"/>
                </a:solidFill>
              </a:rPr>
              <a:t> Agent &amp; Test Server Installation.</a:t>
            </a:r>
          </a:p>
          <a:p>
            <a:endParaRPr lang="en-US" sz="2000" dirty="0" smtClean="0">
              <a:solidFill>
                <a:schemeClr val="tx1"/>
              </a:solidFill>
            </a:endParaRPr>
          </a:p>
          <a:p>
            <a:r>
              <a:rPr lang="en-US" sz="2000" dirty="0" smtClean="0">
                <a:solidFill>
                  <a:schemeClr val="tx1"/>
                </a:solidFill>
              </a:rPr>
              <a:t>Integration of new metrics collected from Hardware Probes.</a:t>
            </a:r>
          </a:p>
          <a:p>
            <a:pPr marL="0" indent="0">
              <a:buNone/>
            </a:pPr>
            <a:endParaRPr lang="en-GB" sz="1800" dirty="0" smtClean="0">
              <a:solidFill>
                <a:schemeClr val="tx1"/>
              </a:solidFill>
            </a:endParaRPr>
          </a:p>
          <a:p>
            <a:r>
              <a:rPr lang="en-GB" sz="1800" dirty="0" err="1" smtClean="0">
                <a:solidFill>
                  <a:schemeClr val="tx1"/>
                </a:solidFill>
              </a:rPr>
              <a:t>WiFiMon</a:t>
            </a:r>
            <a:r>
              <a:rPr lang="en-GB" sz="1800" dirty="0" smtClean="0">
                <a:solidFill>
                  <a:schemeClr val="tx1"/>
                </a:solidFill>
              </a:rPr>
              <a:t> Pilot involving end-users &amp; RADIUS logs correlation</a:t>
            </a:r>
            <a:endParaRPr lang="en-GB" sz="1800" dirty="0">
              <a:solidFill>
                <a:schemeClr val="tx1"/>
              </a:solidFill>
            </a:endParaRPr>
          </a:p>
        </p:txBody>
      </p:sp>
      <p:sp>
        <p:nvSpPr>
          <p:cNvPr id="4" name="Content Placeholder 1"/>
          <p:cNvSpPr txBox="1">
            <a:spLocks/>
          </p:cNvSpPr>
          <p:nvPr/>
        </p:nvSpPr>
        <p:spPr>
          <a:xfrm>
            <a:off x="2631875" y="4329918"/>
            <a:ext cx="6435925" cy="72302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err="1" smtClean="0">
                <a:solidFill>
                  <a:srgbClr val="FF0000"/>
                </a:solidFill>
              </a:rPr>
              <a:t>WiFiMon</a:t>
            </a:r>
            <a:r>
              <a:rPr lang="en-US" sz="2400" b="1" dirty="0" smtClean="0">
                <a:solidFill>
                  <a:srgbClr val="FF0000"/>
                </a:solidFill>
              </a:rPr>
              <a:t> Service planned to be released in 2020</a:t>
            </a:r>
            <a:endParaRPr lang="en-GB" sz="2000" b="1" dirty="0">
              <a:solidFill>
                <a:srgbClr val="FF0000"/>
              </a:solidFill>
            </a:endParaRPr>
          </a:p>
        </p:txBody>
      </p:sp>
    </p:spTree>
    <p:extLst>
      <p:ext uri="{BB962C8B-B14F-4D97-AF65-F5344CB8AC3E}">
        <p14:creationId xmlns:p14="http://schemas.microsoft.com/office/powerpoint/2010/main" val="2816615195"/>
      </p:ext>
    </p:extLst>
  </p:cSld>
  <p:clrMapOvr>
    <a:masterClrMapping/>
  </p:clrMapOvr>
  <p:transition spd="slow"/>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22813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41686" y="421942"/>
            <a:ext cx="9894723" cy="430909"/>
          </a:xfrm>
        </p:spPr>
        <p:txBody>
          <a:bodyPr>
            <a:noAutofit/>
          </a:bodyPr>
          <a:lstStyle/>
          <a:p>
            <a:r>
              <a:rPr lang="en-GB" sz="3600" dirty="0" err="1">
                <a:latin typeface="Calibri" pitchFamily="34" charset="0"/>
                <a:cs typeface="Times New Roman" pitchFamily="18" charset="0"/>
              </a:rPr>
              <a:t>WiFiMon</a:t>
            </a:r>
            <a:r>
              <a:rPr lang="en-GB" sz="3600" dirty="0" smtClean="0">
                <a:latin typeface="Calibri  "/>
                <a:cs typeface="Times New Roman" pitchFamily="18" charset="0"/>
              </a:rPr>
              <a:t>: </a:t>
            </a:r>
            <a:r>
              <a:rPr lang="en-GB" sz="3600" dirty="0">
                <a:latin typeface="Calibri" pitchFamily="34" charset="0"/>
                <a:cs typeface="Times New Roman" pitchFamily="18" charset="0"/>
              </a:rPr>
              <a:t>Introduction</a:t>
            </a:r>
          </a:p>
        </p:txBody>
      </p:sp>
      <p:sp>
        <p:nvSpPr>
          <p:cNvPr id="6" name="TextBox 5"/>
          <p:cNvSpPr txBox="1"/>
          <p:nvPr/>
        </p:nvSpPr>
        <p:spPr>
          <a:xfrm>
            <a:off x="325840" y="2483364"/>
            <a:ext cx="5636217" cy="1738934"/>
          </a:xfrm>
          <a:prstGeom prst="rect">
            <a:avLst/>
          </a:prstGeom>
          <a:noFill/>
        </p:spPr>
        <p:txBody>
          <a:bodyPr wrap="square" lIns="121917" tIns="60958" rIns="121917" bIns="60958" rtlCol="0">
            <a:spAutoFit/>
          </a:bodyPr>
          <a:lstStyle/>
          <a:p>
            <a:pPr algn="just"/>
            <a:r>
              <a:rPr lang="en-GB" sz="2100" i="1" dirty="0">
                <a:cs typeface="Times New Roman" pitchFamily="18" charset="0"/>
              </a:rPr>
              <a:t>“…</a:t>
            </a:r>
            <a:r>
              <a:rPr lang="en-GB" sz="2100" i="1" dirty="0" smtClean="0">
                <a:cs typeface="Times New Roman" pitchFamily="18" charset="0"/>
              </a:rPr>
              <a:t>Is it </a:t>
            </a:r>
            <a:r>
              <a:rPr lang="en-GB" sz="2100" i="1" dirty="0">
                <a:cs typeface="Times New Roman" pitchFamily="18" charset="0"/>
              </a:rPr>
              <a:t>possible to gather data from multiple </a:t>
            </a:r>
            <a:r>
              <a:rPr lang="en-GB" sz="2100" i="1" dirty="0" smtClean="0">
                <a:cs typeface="Times New Roman" pitchFamily="18" charset="0"/>
              </a:rPr>
              <a:t>sources</a:t>
            </a:r>
            <a:r>
              <a:rPr lang="en-GB" sz="2100" i="1" dirty="0">
                <a:cs typeface="Times New Roman" pitchFamily="18" charset="0"/>
              </a:rPr>
              <a:t>, including browser-based </a:t>
            </a:r>
            <a:r>
              <a:rPr lang="en-GB" sz="2100" i="1" dirty="0" smtClean="0">
                <a:cs typeface="Times New Roman" pitchFamily="18" charset="0"/>
              </a:rPr>
              <a:t>measurements, in </a:t>
            </a:r>
            <a:r>
              <a:rPr lang="en-GB" sz="2100" i="1" dirty="0">
                <a:cs typeface="Times New Roman" pitchFamily="18" charset="0"/>
              </a:rPr>
              <a:t>addition to traditional monitoring, and extract </a:t>
            </a:r>
            <a:r>
              <a:rPr lang="en-GB" sz="2100" i="1" dirty="0" smtClean="0">
                <a:cs typeface="Times New Roman" pitchFamily="18" charset="0"/>
              </a:rPr>
              <a:t>meaningful </a:t>
            </a:r>
            <a:r>
              <a:rPr lang="en-GB" sz="2100" i="1" dirty="0">
                <a:cs typeface="Times New Roman" pitchFamily="18" charset="0"/>
              </a:rPr>
              <a:t>information on the performance of </a:t>
            </a:r>
            <a:r>
              <a:rPr lang="en-GB" sz="2100" i="1" dirty="0" smtClean="0">
                <a:cs typeface="Times New Roman" pitchFamily="18" charset="0"/>
              </a:rPr>
              <a:t>a </a:t>
            </a:r>
            <a:r>
              <a:rPr lang="en-GB" sz="2100" i="1" dirty="0" err="1">
                <a:cs typeface="Times New Roman" pitchFamily="18" charset="0"/>
              </a:rPr>
              <a:t>WiFi</a:t>
            </a:r>
            <a:r>
              <a:rPr lang="en-GB" sz="2100" i="1" dirty="0">
                <a:cs typeface="Times New Roman" pitchFamily="18" charset="0"/>
              </a:rPr>
              <a:t> network from that </a:t>
            </a:r>
            <a:r>
              <a:rPr lang="en-GB" sz="2100" i="1" dirty="0" smtClean="0">
                <a:cs typeface="Times New Roman" pitchFamily="18" charset="0"/>
              </a:rPr>
              <a:t>data?…”</a:t>
            </a:r>
            <a:r>
              <a:rPr lang="en-US" sz="2100" i="1" dirty="0" smtClean="0">
                <a:cs typeface="Times New Roman" pitchFamily="18" charset="0"/>
              </a:rPr>
              <a:t> </a:t>
            </a:r>
            <a:endParaRPr lang="en-GB" sz="2100" i="1" dirty="0">
              <a:cs typeface="Times New Roman" pitchFamily="18" charset="0"/>
            </a:endParaRPr>
          </a:p>
        </p:txBody>
      </p:sp>
      <p:sp>
        <p:nvSpPr>
          <p:cNvPr id="7" name="TextBox 6"/>
          <p:cNvSpPr txBox="1"/>
          <p:nvPr/>
        </p:nvSpPr>
        <p:spPr>
          <a:xfrm>
            <a:off x="398831" y="1489641"/>
            <a:ext cx="2843080" cy="492438"/>
          </a:xfrm>
          <a:prstGeom prst="rect">
            <a:avLst/>
          </a:prstGeom>
          <a:noFill/>
        </p:spPr>
        <p:txBody>
          <a:bodyPr wrap="none" lIns="121917" tIns="60958" rIns="121917" bIns="60958" rtlCol="0">
            <a:spAutoFit/>
          </a:bodyPr>
          <a:lstStyle/>
          <a:p>
            <a:r>
              <a:rPr lang="en-GB" sz="2400" b="1" dirty="0">
                <a:latin typeface="Calibri" pitchFamily="34" charset="0"/>
                <a:cs typeface="Times New Roman" pitchFamily="18" charset="0"/>
              </a:rPr>
              <a:t>Mission Statement:</a:t>
            </a:r>
            <a:r>
              <a:rPr lang="en-GB" dirty="0">
                <a:latin typeface="Calibri" pitchFamily="34" charset="0"/>
                <a:cs typeface="Times New Roman" pitchFamily="18" charset="0"/>
              </a:rPr>
              <a:t> </a:t>
            </a:r>
          </a:p>
        </p:txBody>
      </p:sp>
      <p:pic>
        <p:nvPicPr>
          <p:cNvPr id="8" name="Picture 7" descr="Poster_2016_WiFiMon_GN4_1_SA3T3_TNC2016.pptx.pdf"/>
          <p:cNvPicPr>
            <a:picLocks noChangeAspect="1"/>
          </p:cNvPicPr>
          <p:nvPr/>
        </p:nvPicPr>
        <p:blipFill rotWithShape="1">
          <a:blip r:embed="rId3" cstate="print">
            <a:extLst>
              <a:ext uri="{28A0092B-C50C-407E-A947-70E740481C1C}">
                <a14:useLocalDpi xmlns:a14="http://schemas.microsoft.com/office/drawing/2010/main" val="0"/>
              </a:ext>
            </a:extLst>
          </a:blip>
          <a:srcRect l="3097" t="1793" r="4374" b="2284"/>
          <a:stretch/>
        </p:blipFill>
        <p:spPr>
          <a:xfrm>
            <a:off x="6178214" y="400281"/>
            <a:ext cx="4279348" cy="5935579"/>
          </a:xfrm>
          <a:prstGeom prst="rect">
            <a:avLst/>
          </a:prstGeom>
          <a:ln>
            <a:solidFill>
              <a:schemeClr val="tx1"/>
            </a:solidFill>
          </a:ln>
        </p:spPr>
      </p:pic>
    </p:spTree>
    <p:extLst>
      <p:ext uri="{BB962C8B-B14F-4D97-AF65-F5344CB8AC3E}">
        <p14:creationId xmlns:p14="http://schemas.microsoft.com/office/powerpoint/2010/main" val="32535232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75510" y="426384"/>
            <a:ext cx="9894723" cy="430909"/>
          </a:xfrm>
        </p:spPr>
        <p:txBody>
          <a:bodyPr>
            <a:noAutofit/>
          </a:bodyPr>
          <a:lstStyle/>
          <a:p>
            <a:r>
              <a:rPr lang="en-GB" sz="3600" dirty="0" err="1">
                <a:latin typeface="Calibri" pitchFamily="34" charset="0"/>
                <a:cs typeface="Times New Roman" pitchFamily="18" charset="0"/>
              </a:rPr>
              <a:t>WiFiMon</a:t>
            </a:r>
            <a:r>
              <a:rPr lang="en-GB" sz="3600" dirty="0">
                <a:latin typeface="Calibri" pitchFamily="34" charset="0"/>
                <a:cs typeface="Times New Roman" pitchFamily="18" charset="0"/>
              </a:rPr>
              <a:t> - Problem statement</a:t>
            </a:r>
          </a:p>
        </p:txBody>
      </p:sp>
      <p:sp>
        <p:nvSpPr>
          <p:cNvPr id="6" name="TextBox 5"/>
          <p:cNvSpPr txBox="1"/>
          <p:nvPr/>
        </p:nvSpPr>
        <p:spPr>
          <a:xfrm>
            <a:off x="770148" y="1126469"/>
            <a:ext cx="10126993" cy="1738934"/>
          </a:xfrm>
          <a:prstGeom prst="rect">
            <a:avLst/>
          </a:prstGeom>
          <a:noFill/>
        </p:spPr>
        <p:txBody>
          <a:bodyPr wrap="square" lIns="121917" tIns="60958" rIns="121917" bIns="60958" rtlCol="0">
            <a:spAutoFit/>
          </a:bodyPr>
          <a:lstStyle/>
          <a:p>
            <a:r>
              <a:rPr lang="en-GB" sz="2100" b="1" dirty="0"/>
              <a:t>Measuring and verifying the performance of </a:t>
            </a:r>
            <a:r>
              <a:rPr lang="en-GB" sz="2100" b="1" dirty="0" err="1" smtClean="0"/>
              <a:t>WiFi</a:t>
            </a:r>
            <a:r>
              <a:rPr lang="en-GB" sz="2100" b="1" dirty="0" smtClean="0"/>
              <a:t> networks </a:t>
            </a:r>
            <a:r>
              <a:rPr lang="en-GB" sz="2100" b="1" dirty="0"/>
              <a:t>is </a:t>
            </a:r>
            <a:r>
              <a:rPr lang="en-GB" sz="2100" b="1" dirty="0" smtClean="0"/>
              <a:t>challenging.</a:t>
            </a:r>
          </a:p>
          <a:p>
            <a:r>
              <a:rPr lang="en-GB" sz="2100" b="1" dirty="0" smtClean="0"/>
              <a:t>There </a:t>
            </a:r>
            <a:r>
              <a:rPr lang="en-GB" sz="2100" b="1" dirty="0"/>
              <a:t>are no tools that:</a:t>
            </a:r>
          </a:p>
          <a:p>
            <a:pPr marL="380990" indent="-380990">
              <a:buFont typeface="Arial"/>
              <a:buChar char="•"/>
            </a:pPr>
            <a:r>
              <a:rPr lang="en-GB" sz="2100" dirty="0"/>
              <a:t>Cover all aspects of performance monitoring and </a:t>
            </a:r>
            <a:r>
              <a:rPr lang="en-GB" sz="2100" dirty="0" smtClean="0"/>
              <a:t>verification.</a:t>
            </a:r>
            <a:endParaRPr lang="en-GB" sz="2100" dirty="0"/>
          </a:p>
          <a:p>
            <a:pPr marL="380990" indent="-380990">
              <a:buFont typeface="Arial"/>
              <a:buChar char="•"/>
            </a:pPr>
            <a:r>
              <a:rPr lang="en-GB" sz="2100" dirty="0"/>
              <a:t>Determine how end-users experience </a:t>
            </a:r>
            <a:r>
              <a:rPr lang="en-GB" sz="2100" dirty="0" err="1"/>
              <a:t>WiFi</a:t>
            </a:r>
            <a:r>
              <a:rPr lang="en-GB" sz="2100" dirty="0"/>
              <a:t> at a given place on the network, </a:t>
            </a:r>
            <a:endParaRPr lang="en-GB" sz="2100" dirty="0" smtClean="0"/>
          </a:p>
          <a:p>
            <a:pPr marL="380990" indent="-380990"/>
            <a:r>
              <a:rPr lang="en-GB" sz="2100" dirty="0" smtClean="0"/>
              <a:t>       at </a:t>
            </a:r>
            <a:r>
              <a:rPr lang="en-GB" sz="2100" dirty="0"/>
              <a:t>a given </a:t>
            </a:r>
            <a:r>
              <a:rPr lang="en-GB" sz="2100" dirty="0" smtClean="0"/>
              <a:t>time.</a:t>
            </a:r>
            <a:endParaRPr lang="en-GB" sz="2100" dirty="0"/>
          </a:p>
        </p:txBody>
      </p:sp>
      <p:sp>
        <p:nvSpPr>
          <p:cNvPr id="7" name="TextBox 6"/>
          <p:cNvSpPr txBox="1"/>
          <p:nvPr/>
        </p:nvSpPr>
        <p:spPr>
          <a:xfrm>
            <a:off x="803598" y="2936933"/>
            <a:ext cx="9466675" cy="1415768"/>
          </a:xfrm>
          <a:prstGeom prst="rect">
            <a:avLst/>
          </a:prstGeom>
          <a:noFill/>
        </p:spPr>
        <p:txBody>
          <a:bodyPr wrap="square" lIns="121917" tIns="60958" rIns="121917" bIns="60958" rtlCol="0">
            <a:spAutoFit/>
          </a:bodyPr>
          <a:lstStyle/>
          <a:p>
            <a:r>
              <a:rPr lang="en-GB" sz="2100" b="1" dirty="0"/>
              <a:t>At present, information for wireless networks can be reported in three ways: </a:t>
            </a:r>
          </a:p>
          <a:p>
            <a:pPr marL="380990" indent="-380990">
              <a:buFont typeface="Arial"/>
              <a:buChar char="•"/>
            </a:pPr>
            <a:r>
              <a:rPr lang="en-GB" sz="2100" dirty="0"/>
              <a:t>Mobile End-User Device</a:t>
            </a:r>
          </a:p>
          <a:p>
            <a:pPr marL="380990" indent="-380990">
              <a:buFont typeface="Arial"/>
              <a:buChar char="•"/>
            </a:pPr>
            <a:r>
              <a:rPr lang="en-GB" sz="2100" dirty="0"/>
              <a:t>Wireless Access Points (WAP) / </a:t>
            </a:r>
            <a:r>
              <a:rPr lang="en-GB" sz="2100" dirty="0" err="1"/>
              <a:t>WiFi</a:t>
            </a:r>
            <a:r>
              <a:rPr lang="en-GB" sz="2100" dirty="0"/>
              <a:t>-Controller</a:t>
            </a:r>
          </a:p>
          <a:p>
            <a:pPr marL="380990" indent="-380990">
              <a:buFont typeface="Arial"/>
              <a:buChar char="•"/>
            </a:pPr>
            <a:r>
              <a:rPr lang="en-GB" sz="2100" dirty="0"/>
              <a:t>Network Management Systems (NMS)</a:t>
            </a:r>
          </a:p>
        </p:txBody>
      </p:sp>
      <p:sp>
        <p:nvSpPr>
          <p:cNvPr id="8" name="TextBox 7"/>
          <p:cNvSpPr txBox="1"/>
          <p:nvPr/>
        </p:nvSpPr>
        <p:spPr>
          <a:xfrm>
            <a:off x="779338" y="4535603"/>
            <a:ext cx="9341993" cy="1415768"/>
          </a:xfrm>
          <a:prstGeom prst="rect">
            <a:avLst/>
          </a:prstGeom>
          <a:noFill/>
        </p:spPr>
        <p:txBody>
          <a:bodyPr wrap="square" lIns="121917" tIns="60958" rIns="121917" bIns="60958" rtlCol="0">
            <a:spAutoFit/>
          </a:bodyPr>
          <a:lstStyle/>
          <a:p>
            <a:r>
              <a:rPr lang="en-GB" sz="2100" b="1" dirty="0"/>
              <a:t>These sources allow “only” determining the wireless network is overall </a:t>
            </a:r>
            <a:r>
              <a:rPr lang="en-GB" sz="2100" b="1" dirty="0" smtClean="0"/>
              <a:t>OK, </a:t>
            </a:r>
          </a:p>
          <a:p>
            <a:r>
              <a:rPr lang="en-GB" sz="2100" b="1" dirty="0" smtClean="0"/>
              <a:t>e.g</a:t>
            </a:r>
            <a:r>
              <a:rPr lang="en-GB" sz="2100" b="1" dirty="0"/>
              <a:t>. </a:t>
            </a:r>
            <a:r>
              <a:rPr lang="en-GB" sz="2100" b="1" dirty="0" smtClean="0"/>
              <a:t>up/down </a:t>
            </a:r>
            <a:endParaRPr lang="en-GB" sz="2100" b="1" dirty="0"/>
          </a:p>
          <a:p>
            <a:pPr marL="380990" indent="-380990">
              <a:buFont typeface="Arial"/>
              <a:buChar char="•"/>
            </a:pPr>
            <a:r>
              <a:rPr lang="en-GB" sz="2100" dirty="0"/>
              <a:t>HW probes collect performance </a:t>
            </a:r>
            <a:r>
              <a:rPr lang="en-GB" sz="2100" dirty="0" smtClean="0"/>
              <a:t>measurements </a:t>
            </a:r>
            <a:r>
              <a:rPr lang="en-GB" sz="2100" dirty="0"/>
              <a:t>but are installed at fixed </a:t>
            </a:r>
            <a:r>
              <a:rPr lang="en-GB" sz="2100" dirty="0" smtClean="0"/>
              <a:t>locations. </a:t>
            </a:r>
            <a:r>
              <a:rPr lang="en-GB" sz="2100" dirty="0" err="1" smtClean="0"/>
              <a:t>Crowdsourced</a:t>
            </a:r>
            <a:r>
              <a:rPr lang="en-GB" sz="2100" dirty="0" smtClean="0"/>
              <a:t> measurements are also required.</a:t>
            </a:r>
            <a:endParaRPr lang="en-GB" sz="2100" dirty="0"/>
          </a:p>
        </p:txBody>
      </p:sp>
    </p:spTree>
    <p:extLst>
      <p:ext uri="{BB962C8B-B14F-4D97-AF65-F5344CB8AC3E}">
        <p14:creationId xmlns:p14="http://schemas.microsoft.com/office/powerpoint/2010/main" val="198936067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p:nvPr/>
        </p:nvSpPr>
        <p:spPr>
          <a:xfrm>
            <a:off x="11061096" y="6405561"/>
            <a:ext cx="740833" cy="274411"/>
          </a:xfrm>
          <a:prstGeom prst="rect">
            <a:avLst/>
          </a:prstGeom>
          <a:noFill/>
          <a:ln>
            <a:noFill/>
          </a:ln>
        </p:spPr>
        <p:txBody>
          <a:bodyPr lIns="111731" tIns="55865" rIns="111731" bIns="55865" anchor="ctr" anchorCtr="0">
            <a:noAutofit/>
          </a:bodyPr>
          <a:lstStyle/>
          <a:p>
            <a:pPr algn="r">
              <a:buClr>
                <a:srgbClr val="898989"/>
              </a:buClr>
              <a:buSzPct val="25000"/>
            </a:pPr>
            <a:fld id="{00000000-1234-1234-1234-123412341234}" type="slidenum">
              <a:rPr lang="en-GB" sz="1200">
                <a:solidFill>
                  <a:srgbClr val="898989"/>
                </a:solidFill>
                <a:latin typeface="Calibri"/>
                <a:ea typeface="Calibri"/>
                <a:cs typeface="Calibri"/>
                <a:sym typeface="Calibri"/>
              </a:rPr>
              <a:pPr algn="r">
                <a:buClr>
                  <a:srgbClr val="898989"/>
                </a:buClr>
                <a:buSzPct val="25000"/>
              </a:pPr>
              <a:t>5</a:t>
            </a:fld>
            <a:endParaRPr lang="en-GB" sz="1200" dirty="0">
              <a:solidFill>
                <a:srgbClr val="898989"/>
              </a:solidFill>
              <a:latin typeface="Calibri"/>
              <a:ea typeface="Calibri"/>
              <a:cs typeface="Calibri"/>
              <a:sym typeface="Calibri"/>
            </a:endParaRPr>
          </a:p>
        </p:txBody>
      </p:sp>
      <p:sp>
        <p:nvSpPr>
          <p:cNvPr id="165" name="Shape 165"/>
          <p:cNvSpPr txBox="1">
            <a:spLocks noGrp="1"/>
          </p:cNvSpPr>
          <p:nvPr>
            <p:ph type="title"/>
          </p:nvPr>
        </p:nvSpPr>
        <p:spPr>
          <a:xfrm>
            <a:off x="694363" y="427753"/>
            <a:ext cx="9894723" cy="430909"/>
          </a:xfrm>
          <a:prstGeom prst="rect">
            <a:avLst/>
          </a:prstGeom>
          <a:noFill/>
          <a:ln>
            <a:noFill/>
          </a:ln>
        </p:spPr>
        <p:txBody>
          <a:bodyPr lIns="111731" tIns="55865" rIns="111731" bIns="55865" anchor="ctr" anchorCtr="0">
            <a:noAutofit/>
          </a:bodyPr>
          <a:lstStyle/>
          <a:p>
            <a:pPr>
              <a:spcBef>
                <a:spcPts val="0"/>
              </a:spcBef>
              <a:buClr>
                <a:srgbClr val="004361"/>
              </a:buClr>
              <a:buSzPct val="25000"/>
            </a:pPr>
            <a:r>
              <a:rPr lang="en-GB" sz="3600" dirty="0" err="1">
                <a:latin typeface="Calibri" pitchFamily="34" charset="0"/>
                <a:cs typeface="Times New Roman" pitchFamily="18" charset="0"/>
                <a:sym typeface="Calibri"/>
              </a:rPr>
              <a:t>WiFiMon</a:t>
            </a:r>
            <a:r>
              <a:rPr lang="en-GB" sz="3600" dirty="0">
                <a:latin typeface="Calibri"/>
                <a:ea typeface="Calibri"/>
                <a:cs typeface="Calibri"/>
                <a:sym typeface="Calibri"/>
              </a:rPr>
              <a:t> </a:t>
            </a:r>
            <a:r>
              <a:rPr lang="en-GB" sz="3600" dirty="0" smtClean="0">
                <a:latin typeface="Calibri"/>
                <a:ea typeface="Calibri"/>
                <a:cs typeface="Calibri"/>
                <a:sym typeface="Calibri"/>
              </a:rPr>
              <a:t>- </a:t>
            </a:r>
            <a:r>
              <a:rPr lang="en-GB" sz="3600" dirty="0" smtClean="0">
                <a:solidFill>
                  <a:srgbClr val="004361"/>
                </a:solidFill>
                <a:latin typeface="Calibri"/>
                <a:ea typeface="Calibri"/>
                <a:cs typeface="Calibri"/>
                <a:sym typeface="Calibri"/>
              </a:rPr>
              <a:t>Data Flow</a:t>
            </a:r>
            <a:endParaRPr lang="en-GB" sz="3600" dirty="0">
              <a:solidFill>
                <a:srgbClr val="004361"/>
              </a:solidFill>
              <a:latin typeface="Calibri"/>
              <a:ea typeface="Calibri"/>
              <a:cs typeface="Calibri"/>
              <a:sym typeface="Calibri"/>
            </a:endParaRPr>
          </a:p>
        </p:txBody>
      </p:sp>
      <p:sp>
        <p:nvSpPr>
          <p:cNvPr id="166" name="Shape 166"/>
          <p:cNvSpPr/>
          <p:nvPr/>
        </p:nvSpPr>
        <p:spPr>
          <a:xfrm>
            <a:off x="469565" y="1248055"/>
            <a:ext cx="2690730" cy="854589"/>
          </a:xfrm>
          <a:prstGeom prst="homePlate">
            <a:avLst>
              <a:gd name="adj" fmla="val 22527"/>
            </a:avLst>
          </a:prstGeom>
          <a:ln>
            <a:headEnd type="none" w="med" len="med"/>
            <a:tailEnd type="none" w="med" len="med"/>
          </a:ln>
          <a:effectLst>
            <a:outerShdw blurRad="50800" dist="38100" dir="2700000" algn="tl" rotWithShape="0">
              <a:srgbClr val="000000">
                <a:alpha val="43000"/>
              </a:srgbClr>
            </a:outerShdw>
          </a:effectLst>
        </p:spPr>
        <p:style>
          <a:lnRef idx="2">
            <a:schemeClr val="dk1"/>
          </a:lnRef>
          <a:fillRef idx="1">
            <a:schemeClr val="lt1"/>
          </a:fillRef>
          <a:effectRef idx="0">
            <a:schemeClr val="dk1"/>
          </a:effectRef>
          <a:fontRef idx="minor">
            <a:schemeClr val="dk1"/>
          </a:fontRef>
        </p:style>
        <p:txBody>
          <a:bodyPr lIns="111731" tIns="55865" rIns="111731" bIns="55865" anchor="ctr" anchorCtr="0">
            <a:noAutofit/>
          </a:bodyPr>
          <a:lstStyle/>
          <a:p>
            <a:pPr lvl="0" algn="ctr">
              <a:buClr>
                <a:schemeClr val="dk1"/>
              </a:buClr>
              <a:buSzPct val="25000"/>
            </a:pPr>
            <a:r>
              <a:rPr lang="en-GB" sz="2000" b="1" dirty="0" smtClean="0">
                <a:ea typeface="Calibri"/>
                <a:cs typeface="Calibri"/>
                <a:sym typeface="Calibri"/>
              </a:rPr>
              <a:t>PERFORMANCE DATA</a:t>
            </a:r>
            <a:endParaRPr lang="en-GB" sz="2000" b="1" dirty="0">
              <a:ea typeface="Calibri"/>
              <a:cs typeface="Calibri"/>
              <a:sym typeface="Calibri"/>
            </a:endParaRPr>
          </a:p>
        </p:txBody>
      </p:sp>
      <p:sp>
        <p:nvSpPr>
          <p:cNvPr id="168" name="Shape 168"/>
          <p:cNvSpPr/>
          <p:nvPr/>
        </p:nvSpPr>
        <p:spPr>
          <a:xfrm>
            <a:off x="3505200" y="1246833"/>
            <a:ext cx="3328397" cy="871364"/>
          </a:xfrm>
          <a:custGeom>
            <a:avLst/>
            <a:gdLst>
              <a:gd name="connsiteX0" fmla="*/ 0 w 3334125"/>
              <a:gd name="connsiteY0" fmla="*/ 0 h 871364"/>
              <a:gd name="connsiteX1" fmla="*/ 3170291 w 3334125"/>
              <a:gd name="connsiteY1" fmla="*/ 0 h 871364"/>
              <a:gd name="connsiteX2" fmla="*/ 3334125 w 3334125"/>
              <a:gd name="connsiteY2" fmla="*/ 435682 h 871364"/>
              <a:gd name="connsiteX3" fmla="*/ 3170291 w 3334125"/>
              <a:gd name="connsiteY3" fmla="*/ 871364 h 871364"/>
              <a:gd name="connsiteX4" fmla="*/ 0 w 3334125"/>
              <a:gd name="connsiteY4" fmla="*/ 871364 h 871364"/>
              <a:gd name="connsiteX5" fmla="*/ 163834 w 3334125"/>
              <a:gd name="connsiteY5" fmla="*/ 435682 h 871364"/>
              <a:gd name="connsiteX6" fmla="*/ 0 w 3334125"/>
              <a:gd name="connsiteY6" fmla="*/ 0 h 871364"/>
              <a:gd name="connsiteX0" fmla="*/ 0 w 3205788"/>
              <a:gd name="connsiteY0" fmla="*/ 0 h 871364"/>
              <a:gd name="connsiteX1" fmla="*/ 3170291 w 3205788"/>
              <a:gd name="connsiteY1" fmla="*/ 0 h 871364"/>
              <a:gd name="connsiteX2" fmla="*/ 3205788 w 3205788"/>
              <a:gd name="connsiteY2" fmla="*/ 491829 h 871364"/>
              <a:gd name="connsiteX3" fmla="*/ 3170291 w 3205788"/>
              <a:gd name="connsiteY3" fmla="*/ 871364 h 871364"/>
              <a:gd name="connsiteX4" fmla="*/ 0 w 3205788"/>
              <a:gd name="connsiteY4" fmla="*/ 871364 h 871364"/>
              <a:gd name="connsiteX5" fmla="*/ 163834 w 3205788"/>
              <a:gd name="connsiteY5" fmla="*/ 435682 h 871364"/>
              <a:gd name="connsiteX6" fmla="*/ 0 w 3205788"/>
              <a:gd name="connsiteY6" fmla="*/ 0 h 871364"/>
              <a:gd name="connsiteX0" fmla="*/ 0 w 3181725"/>
              <a:gd name="connsiteY0" fmla="*/ 0 h 871364"/>
              <a:gd name="connsiteX1" fmla="*/ 3170291 w 3181725"/>
              <a:gd name="connsiteY1" fmla="*/ 0 h 871364"/>
              <a:gd name="connsiteX2" fmla="*/ 3181725 w 3181725"/>
              <a:gd name="connsiteY2" fmla="*/ 531935 h 871364"/>
              <a:gd name="connsiteX3" fmla="*/ 3170291 w 3181725"/>
              <a:gd name="connsiteY3" fmla="*/ 871364 h 871364"/>
              <a:gd name="connsiteX4" fmla="*/ 0 w 3181725"/>
              <a:gd name="connsiteY4" fmla="*/ 871364 h 871364"/>
              <a:gd name="connsiteX5" fmla="*/ 163834 w 3181725"/>
              <a:gd name="connsiteY5" fmla="*/ 435682 h 871364"/>
              <a:gd name="connsiteX6" fmla="*/ 0 w 3181725"/>
              <a:gd name="connsiteY6" fmla="*/ 0 h 871364"/>
              <a:gd name="connsiteX0" fmla="*/ 0 w 3173704"/>
              <a:gd name="connsiteY0" fmla="*/ 0 h 871364"/>
              <a:gd name="connsiteX1" fmla="*/ 3170291 w 3173704"/>
              <a:gd name="connsiteY1" fmla="*/ 0 h 871364"/>
              <a:gd name="connsiteX2" fmla="*/ 3173704 w 3173704"/>
              <a:gd name="connsiteY2" fmla="*/ 419641 h 871364"/>
              <a:gd name="connsiteX3" fmla="*/ 3170291 w 3173704"/>
              <a:gd name="connsiteY3" fmla="*/ 871364 h 871364"/>
              <a:gd name="connsiteX4" fmla="*/ 0 w 3173704"/>
              <a:gd name="connsiteY4" fmla="*/ 871364 h 871364"/>
              <a:gd name="connsiteX5" fmla="*/ 163834 w 3173704"/>
              <a:gd name="connsiteY5" fmla="*/ 435682 h 871364"/>
              <a:gd name="connsiteX6" fmla="*/ 0 w 3173704"/>
              <a:gd name="connsiteY6" fmla="*/ 0 h 871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3704" h="871364">
                <a:moveTo>
                  <a:pt x="0" y="0"/>
                </a:moveTo>
                <a:lnTo>
                  <a:pt x="3170291" y="0"/>
                </a:lnTo>
                <a:cubicBezTo>
                  <a:pt x="3171429" y="139880"/>
                  <a:pt x="3172566" y="279761"/>
                  <a:pt x="3173704" y="419641"/>
                </a:cubicBezTo>
                <a:cubicBezTo>
                  <a:pt x="3172566" y="570215"/>
                  <a:pt x="3171429" y="720790"/>
                  <a:pt x="3170291" y="871364"/>
                </a:cubicBezTo>
                <a:lnTo>
                  <a:pt x="0" y="871364"/>
                </a:lnTo>
                <a:lnTo>
                  <a:pt x="163834" y="435682"/>
                </a:lnTo>
                <a:lnTo>
                  <a:pt x="0" y="0"/>
                </a:lnTo>
                <a:close/>
              </a:path>
            </a:pathLst>
          </a:custGeom>
          <a:ln>
            <a:headEnd type="none" w="med" len="med"/>
            <a:tailEnd type="none" w="med" len="med"/>
          </a:ln>
          <a:effectLst>
            <a:outerShdw blurRad="50800" dist="38100" dir="2700000" algn="tl" rotWithShape="0">
              <a:srgbClr val="000000">
                <a:alpha val="43000"/>
              </a:srgbClr>
            </a:outerShdw>
          </a:effectLst>
        </p:spPr>
        <p:style>
          <a:lnRef idx="2">
            <a:schemeClr val="dk1"/>
          </a:lnRef>
          <a:fillRef idx="1">
            <a:schemeClr val="lt1"/>
          </a:fillRef>
          <a:effectRef idx="0">
            <a:schemeClr val="dk1"/>
          </a:effectRef>
          <a:fontRef idx="minor">
            <a:schemeClr val="dk1"/>
          </a:fontRef>
        </p:style>
        <p:txBody>
          <a:bodyPr lIns="111731" tIns="55865" rIns="111731" bIns="55865" anchor="ctr" anchorCtr="0">
            <a:noAutofit/>
          </a:bodyPr>
          <a:lstStyle/>
          <a:p>
            <a:pPr lvl="0" algn="ctr">
              <a:buClr>
                <a:schemeClr val="dk1"/>
              </a:buClr>
              <a:buSzPct val="25000"/>
            </a:pPr>
            <a:r>
              <a:rPr lang="en-GB" sz="2000" b="1" dirty="0" smtClean="0">
                <a:ea typeface="Calibri"/>
                <a:cs typeface="Calibri"/>
                <a:sym typeface="Calibri"/>
              </a:rPr>
              <a:t>ANALYZE </a:t>
            </a:r>
            <a:r>
              <a:rPr lang="en-GB" sz="2000" b="1" dirty="0">
                <a:ea typeface="Calibri"/>
                <a:cs typeface="Calibri"/>
                <a:sym typeface="Calibri"/>
              </a:rPr>
              <a:t>DATA</a:t>
            </a:r>
          </a:p>
        </p:txBody>
      </p:sp>
      <p:sp>
        <p:nvSpPr>
          <p:cNvPr id="169" name="Shape 169"/>
          <p:cNvSpPr/>
          <p:nvPr/>
        </p:nvSpPr>
        <p:spPr>
          <a:xfrm>
            <a:off x="7427480" y="3820255"/>
            <a:ext cx="2975811" cy="856307"/>
          </a:xfrm>
          <a:custGeom>
            <a:avLst/>
            <a:gdLst>
              <a:gd name="connsiteX0" fmla="*/ 0 w 2573174"/>
              <a:gd name="connsiteY0" fmla="*/ 0 h 867439"/>
              <a:gd name="connsiteX1" fmla="*/ 2415222 w 2573174"/>
              <a:gd name="connsiteY1" fmla="*/ 0 h 867439"/>
              <a:gd name="connsiteX2" fmla="*/ 2573174 w 2573174"/>
              <a:gd name="connsiteY2" fmla="*/ 433720 h 867439"/>
              <a:gd name="connsiteX3" fmla="*/ 2415222 w 2573174"/>
              <a:gd name="connsiteY3" fmla="*/ 867439 h 867439"/>
              <a:gd name="connsiteX4" fmla="*/ 0 w 2573174"/>
              <a:gd name="connsiteY4" fmla="*/ 867439 h 867439"/>
              <a:gd name="connsiteX5" fmla="*/ 157952 w 2573174"/>
              <a:gd name="connsiteY5" fmla="*/ 433720 h 867439"/>
              <a:gd name="connsiteX6" fmla="*/ 0 w 2573174"/>
              <a:gd name="connsiteY6" fmla="*/ 0 h 867439"/>
              <a:gd name="connsiteX0" fmla="*/ 0 w 2420774"/>
              <a:gd name="connsiteY0" fmla="*/ 0 h 867439"/>
              <a:gd name="connsiteX1" fmla="*/ 2415222 w 2420774"/>
              <a:gd name="connsiteY1" fmla="*/ 0 h 867439"/>
              <a:gd name="connsiteX2" fmla="*/ 2420774 w 2420774"/>
              <a:gd name="connsiteY2" fmla="*/ 433720 h 867439"/>
              <a:gd name="connsiteX3" fmla="*/ 2415222 w 2420774"/>
              <a:gd name="connsiteY3" fmla="*/ 867439 h 867439"/>
              <a:gd name="connsiteX4" fmla="*/ 0 w 2420774"/>
              <a:gd name="connsiteY4" fmla="*/ 867439 h 867439"/>
              <a:gd name="connsiteX5" fmla="*/ 157952 w 2420774"/>
              <a:gd name="connsiteY5" fmla="*/ 433720 h 867439"/>
              <a:gd name="connsiteX6" fmla="*/ 0 w 2420774"/>
              <a:gd name="connsiteY6" fmla="*/ 0 h 86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0774" h="867439">
                <a:moveTo>
                  <a:pt x="0" y="0"/>
                </a:moveTo>
                <a:lnTo>
                  <a:pt x="2415222" y="0"/>
                </a:lnTo>
                <a:cubicBezTo>
                  <a:pt x="2417073" y="144573"/>
                  <a:pt x="2418923" y="289147"/>
                  <a:pt x="2420774" y="433720"/>
                </a:cubicBezTo>
                <a:cubicBezTo>
                  <a:pt x="2418923" y="578293"/>
                  <a:pt x="2417073" y="722866"/>
                  <a:pt x="2415222" y="867439"/>
                </a:cubicBezTo>
                <a:lnTo>
                  <a:pt x="0" y="867439"/>
                </a:lnTo>
                <a:lnTo>
                  <a:pt x="157952" y="433720"/>
                </a:lnTo>
                <a:lnTo>
                  <a:pt x="0" y="0"/>
                </a:lnTo>
                <a:close/>
              </a:path>
            </a:pathLst>
          </a:custGeom>
          <a:ln>
            <a:headEnd type="none" w="med" len="med"/>
            <a:tailEnd type="none" w="med" len="med"/>
          </a:ln>
          <a:effectLst>
            <a:outerShdw blurRad="50800" dist="38100" dir="2700000" algn="tl" rotWithShape="0">
              <a:srgbClr val="000000">
                <a:alpha val="43000"/>
              </a:srgbClr>
            </a:outerShdw>
          </a:effectLst>
        </p:spPr>
        <p:style>
          <a:lnRef idx="2">
            <a:schemeClr val="dk1"/>
          </a:lnRef>
          <a:fillRef idx="1">
            <a:schemeClr val="lt1"/>
          </a:fillRef>
          <a:effectRef idx="0">
            <a:schemeClr val="dk1"/>
          </a:effectRef>
          <a:fontRef idx="minor">
            <a:schemeClr val="dk1"/>
          </a:fontRef>
        </p:style>
        <p:txBody>
          <a:bodyPr lIns="111731" tIns="55865" rIns="111731" bIns="55865" anchor="ctr" anchorCtr="0">
            <a:noAutofit/>
          </a:bodyPr>
          <a:lstStyle/>
          <a:p>
            <a:pPr lvl="0" algn="ctr">
              <a:buClr>
                <a:schemeClr val="dk1"/>
              </a:buClr>
              <a:buSzPct val="25000"/>
            </a:pPr>
            <a:r>
              <a:rPr lang="en-GB" sz="2000" b="1" dirty="0">
                <a:ea typeface="Calibri"/>
                <a:cs typeface="Calibri"/>
                <a:sym typeface="Calibri"/>
              </a:rPr>
              <a:t>CONSUME </a:t>
            </a:r>
            <a:r>
              <a:rPr lang="en-GB" sz="2000" b="1" dirty="0" smtClean="0">
                <a:ea typeface="Calibri"/>
                <a:cs typeface="Calibri"/>
                <a:sym typeface="Calibri"/>
              </a:rPr>
              <a:t>&amp; VISUALIZE DATA</a:t>
            </a:r>
            <a:endParaRPr lang="en-GB" sz="2000" b="1" dirty="0">
              <a:ea typeface="Calibri"/>
              <a:cs typeface="Calibri"/>
              <a:sym typeface="Calibri"/>
            </a:endParaRPr>
          </a:p>
        </p:txBody>
      </p:sp>
      <p:sp>
        <p:nvSpPr>
          <p:cNvPr id="170" name="Shape 170"/>
          <p:cNvSpPr txBox="1"/>
          <p:nvPr/>
        </p:nvSpPr>
        <p:spPr>
          <a:xfrm>
            <a:off x="322340" y="2234216"/>
            <a:ext cx="2930200" cy="1028048"/>
          </a:xfrm>
          <a:prstGeom prst="rect">
            <a:avLst/>
          </a:prstGeom>
          <a:noFill/>
          <a:ln>
            <a:noFill/>
          </a:ln>
        </p:spPr>
        <p:txBody>
          <a:bodyPr lIns="111731" tIns="55865" rIns="111731" bIns="55865" anchor="t" anchorCtr="0">
            <a:noAutofit/>
          </a:bodyPr>
          <a:lstStyle/>
          <a:p>
            <a:pPr>
              <a:buClr>
                <a:schemeClr val="dk1"/>
              </a:buClr>
              <a:buSzPct val="25000"/>
            </a:pPr>
            <a:r>
              <a:rPr lang="en-GB" sz="1500" b="1" dirty="0" smtClean="0">
                <a:solidFill>
                  <a:schemeClr val="dk1"/>
                </a:solidFill>
                <a:latin typeface="Calibri"/>
                <a:ea typeface="Calibri"/>
                <a:cs typeface="Calibri"/>
                <a:sym typeface="Calibri"/>
              </a:rPr>
              <a:t>IEEE802.1X / </a:t>
            </a:r>
            <a:r>
              <a:rPr lang="en-GB" sz="1500" b="1" dirty="0" err="1" smtClean="0">
                <a:solidFill>
                  <a:schemeClr val="dk1"/>
                </a:solidFill>
                <a:latin typeface="Calibri"/>
                <a:ea typeface="Calibri"/>
                <a:cs typeface="Calibri"/>
                <a:sym typeface="Calibri"/>
              </a:rPr>
              <a:t>eduroam</a:t>
            </a:r>
            <a:r>
              <a:rPr lang="en-GB" sz="1500" b="1" dirty="0" smtClean="0">
                <a:solidFill>
                  <a:schemeClr val="dk1"/>
                </a:solidFill>
                <a:latin typeface="Calibri"/>
                <a:ea typeface="Calibri"/>
                <a:cs typeface="Calibri"/>
                <a:sym typeface="Calibri"/>
              </a:rPr>
              <a:t> enabled infrastructures:</a:t>
            </a:r>
          </a:p>
          <a:p>
            <a:pPr>
              <a:buClr>
                <a:schemeClr val="dk1"/>
              </a:buClr>
              <a:buSzPct val="25000"/>
            </a:pPr>
            <a:r>
              <a:rPr lang="en-GB" sz="1500" dirty="0" smtClean="0">
                <a:solidFill>
                  <a:schemeClr val="dk1"/>
                </a:solidFill>
                <a:latin typeface="Calibri"/>
                <a:ea typeface="Calibri"/>
                <a:cs typeface="Calibri"/>
                <a:sym typeface="Calibri"/>
              </a:rPr>
              <a:t>- End-users: Smartphones, Laptops</a:t>
            </a:r>
            <a:br>
              <a:rPr lang="en-GB" sz="1500" dirty="0" smtClean="0">
                <a:solidFill>
                  <a:schemeClr val="dk1"/>
                </a:solidFill>
                <a:latin typeface="Calibri"/>
                <a:ea typeface="Calibri"/>
                <a:cs typeface="Calibri"/>
                <a:sym typeface="Calibri"/>
              </a:rPr>
            </a:br>
            <a:r>
              <a:rPr lang="en-GB" sz="1500" dirty="0" smtClean="0">
                <a:solidFill>
                  <a:schemeClr val="dk1"/>
                </a:solidFill>
                <a:latin typeface="Calibri"/>
                <a:ea typeface="Calibri"/>
                <a:cs typeface="Calibri"/>
                <a:sym typeface="Calibri"/>
              </a:rPr>
              <a:t>- Hardware Probes</a:t>
            </a:r>
          </a:p>
        </p:txBody>
      </p:sp>
      <p:sp>
        <p:nvSpPr>
          <p:cNvPr id="171" name="Shape 171"/>
          <p:cNvSpPr txBox="1"/>
          <p:nvPr/>
        </p:nvSpPr>
        <p:spPr>
          <a:xfrm>
            <a:off x="3240508" y="4819552"/>
            <a:ext cx="3697703" cy="1355872"/>
          </a:xfrm>
          <a:prstGeom prst="rect">
            <a:avLst/>
          </a:prstGeom>
          <a:noFill/>
          <a:ln>
            <a:noFill/>
          </a:ln>
        </p:spPr>
        <p:txBody>
          <a:bodyPr lIns="111731" tIns="55865" rIns="111731" bIns="55865" anchor="t" anchorCtr="0">
            <a:noAutofit/>
          </a:bodyPr>
          <a:lstStyle/>
          <a:p>
            <a:pPr>
              <a:buClr>
                <a:schemeClr val="dk1"/>
              </a:buClr>
              <a:buSzPct val="25000"/>
            </a:pPr>
            <a:r>
              <a:rPr lang="en-GB" sz="1500" b="1" dirty="0" smtClean="0">
                <a:solidFill>
                  <a:schemeClr val="dk1"/>
                </a:solidFill>
                <a:latin typeface="Calibri"/>
                <a:ea typeface="Calibri"/>
                <a:cs typeface="Calibri"/>
                <a:sym typeface="Calibri"/>
              </a:rPr>
              <a:t>Data Storage (Elasticsearch)</a:t>
            </a:r>
            <a:r>
              <a:rPr lang="en-GB" sz="1500" dirty="0" smtClean="0">
                <a:solidFill>
                  <a:schemeClr val="dk1"/>
                </a:solidFill>
                <a:latin typeface="Calibri"/>
                <a:ea typeface="Calibri"/>
                <a:cs typeface="Calibri"/>
                <a:sym typeface="Calibri"/>
              </a:rPr>
              <a:t/>
            </a:r>
            <a:br>
              <a:rPr lang="en-GB" sz="1500" dirty="0" smtClean="0">
                <a:solidFill>
                  <a:schemeClr val="dk1"/>
                </a:solidFill>
                <a:latin typeface="Calibri"/>
                <a:ea typeface="Calibri"/>
                <a:cs typeface="Calibri"/>
                <a:sym typeface="Calibri"/>
              </a:rPr>
            </a:br>
            <a:r>
              <a:rPr lang="en-GB" sz="1500" dirty="0" smtClean="0">
                <a:solidFill>
                  <a:schemeClr val="dk1"/>
                </a:solidFill>
                <a:latin typeface="Calibri"/>
                <a:ea typeface="Calibri"/>
                <a:cs typeface="Calibri"/>
                <a:sym typeface="Calibri"/>
              </a:rPr>
              <a:t>- Filtered RADIUS Logs</a:t>
            </a:r>
            <a:br>
              <a:rPr lang="en-GB" sz="1500" dirty="0" smtClean="0">
                <a:solidFill>
                  <a:schemeClr val="dk1"/>
                </a:solidFill>
                <a:latin typeface="Calibri"/>
                <a:ea typeface="Calibri"/>
                <a:cs typeface="Calibri"/>
                <a:sym typeface="Calibri"/>
              </a:rPr>
            </a:br>
            <a:r>
              <a:rPr lang="en-GB" sz="1500" dirty="0" smtClean="0">
                <a:solidFill>
                  <a:schemeClr val="dk1"/>
                </a:solidFill>
                <a:latin typeface="Calibri"/>
                <a:ea typeface="Calibri"/>
                <a:cs typeface="Calibri"/>
                <a:sym typeface="Calibri"/>
              </a:rPr>
              <a:t>- Correlated Results: Performance Data  correlated with RADIUS Logs</a:t>
            </a:r>
            <a:endParaRPr lang="en-GB" sz="1500" dirty="0">
              <a:solidFill>
                <a:schemeClr val="dk1"/>
              </a:solidFill>
              <a:latin typeface="Calibri"/>
              <a:ea typeface="Calibri"/>
              <a:cs typeface="Calibri"/>
              <a:sym typeface="Calibri"/>
            </a:endParaRPr>
          </a:p>
        </p:txBody>
      </p:sp>
      <p:sp>
        <p:nvSpPr>
          <p:cNvPr id="172" name="Shape 172"/>
          <p:cNvSpPr txBox="1"/>
          <p:nvPr/>
        </p:nvSpPr>
        <p:spPr>
          <a:xfrm>
            <a:off x="7093357" y="1097508"/>
            <a:ext cx="3136232" cy="1735360"/>
          </a:xfrm>
          <a:prstGeom prst="rect">
            <a:avLst/>
          </a:prstGeom>
          <a:noFill/>
          <a:ln>
            <a:noFill/>
          </a:ln>
        </p:spPr>
        <p:txBody>
          <a:bodyPr lIns="111731" tIns="55865" rIns="111731" bIns="55865" anchor="t" anchorCtr="0">
            <a:noAutofit/>
          </a:bodyPr>
          <a:lstStyle/>
          <a:p>
            <a:pPr>
              <a:buClr>
                <a:schemeClr val="dk1"/>
              </a:buClr>
              <a:buSzPct val="25000"/>
            </a:pPr>
            <a:r>
              <a:rPr lang="en-GB" sz="1500" b="1" dirty="0">
                <a:solidFill>
                  <a:schemeClr val="dk1"/>
                </a:solidFill>
                <a:latin typeface="Calibri"/>
                <a:ea typeface="Calibri"/>
                <a:cs typeface="Calibri"/>
                <a:sym typeface="Calibri"/>
              </a:rPr>
              <a:t>Real Time Analysis</a:t>
            </a:r>
            <a:r>
              <a:rPr lang="en-GB" sz="1500" b="1" dirty="0" smtClean="0">
                <a:solidFill>
                  <a:schemeClr val="dk1"/>
                </a:solidFill>
                <a:latin typeface="Calibri"/>
                <a:ea typeface="Calibri"/>
                <a:cs typeface="Calibri"/>
                <a:sym typeface="Calibri"/>
              </a:rPr>
              <a:t>:</a:t>
            </a:r>
          </a:p>
          <a:p>
            <a:pPr>
              <a:buClr>
                <a:schemeClr val="dk1"/>
              </a:buClr>
              <a:buSzPct val="25000"/>
            </a:pPr>
            <a:r>
              <a:rPr lang="en-GB" sz="1500" dirty="0" smtClean="0">
                <a:solidFill>
                  <a:schemeClr val="dk1"/>
                </a:solidFill>
                <a:latin typeface="Calibri"/>
                <a:ea typeface="Calibri"/>
                <a:cs typeface="Calibri"/>
                <a:sym typeface="Calibri"/>
              </a:rPr>
              <a:t>- Performance Data Parsing</a:t>
            </a:r>
            <a:endParaRPr lang="en-GB" sz="1500" dirty="0">
              <a:solidFill>
                <a:schemeClr val="dk1"/>
              </a:solidFill>
              <a:latin typeface="Calibri"/>
              <a:ea typeface="Calibri"/>
              <a:cs typeface="Calibri"/>
              <a:sym typeface="Calibri"/>
            </a:endParaRPr>
          </a:p>
          <a:p>
            <a:pPr indent="8466">
              <a:buClr>
                <a:schemeClr val="dk1"/>
              </a:buClr>
              <a:buSzPct val="100000"/>
              <a:buFont typeface="Calibri"/>
              <a:buChar char="-"/>
            </a:pPr>
            <a:r>
              <a:rPr lang="en-GB" sz="1500" dirty="0">
                <a:solidFill>
                  <a:schemeClr val="dk1"/>
                </a:solidFill>
                <a:latin typeface="Calibri"/>
                <a:ea typeface="Calibri"/>
                <a:cs typeface="Calibri"/>
                <a:sym typeface="Calibri"/>
              </a:rPr>
              <a:t> </a:t>
            </a:r>
            <a:r>
              <a:rPr lang="en-GB" sz="1500" dirty="0" smtClean="0">
                <a:solidFill>
                  <a:schemeClr val="dk1"/>
                </a:solidFill>
                <a:latin typeface="Calibri"/>
                <a:ea typeface="Calibri"/>
                <a:cs typeface="Calibri"/>
                <a:sym typeface="Calibri"/>
              </a:rPr>
              <a:t>Correlation of Performance</a:t>
            </a:r>
            <a:br>
              <a:rPr lang="en-GB" sz="1500" dirty="0" smtClean="0">
                <a:solidFill>
                  <a:schemeClr val="dk1"/>
                </a:solidFill>
                <a:latin typeface="Calibri"/>
                <a:ea typeface="Calibri"/>
                <a:cs typeface="Calibri"/>
                <a:sym typeface="Calibri"/>
              </a:rPr>
            </a:br>
            <a:r>
              <a:rPr lang="en-GB" sz="1500" dirty="0" smtClean="0">
                <a:solidFill>
                  <a:schemeClr val="dk1"/>
                </a:solidFill>
                <a:latin typeface="Calibri"/>
                <a:ea typeface="Calibri"/>
                <a:cs typeface="Calibri"/>
                <a:sym typeface="Calibri"/>
              </a:rPr>
              <a:t>  Data with Accounting Data</a:t>
            </a:r>
          </a:p>
          <a:p>
            <a:pPr indent="8466">
              <a:buClr>
                <a:schemeClr val="dk1"/>
              </a:buClr>
              <a:buSzPct val="100000"/>
              <a:buFont typeface="Calibri"/>
              <a:buChar char="-"/>
            </a:pPr>
            <a:r>
              <a:rPr lang="en-GB" sz="1500" dirty="0" smtClean="0">
                <a:solidFill>
                  <a:schemeClr val="dk1"/>
                </a:solidFill>
                <a:latin typeface="Calibri"/>
                <a:ea typeface="Calibri"/>
                <a:cs typeface="Calibri"/>
                <a:sym typeface="Calibri"/>
              </a:rPr>
              <a:t> Mobility </a:t>
            </a:r>
            <a:r>
              <a:rPr lang="en-GB" sz="1500" dirty="0">
                <a:solidFill>
                  <a:schemeClr val="dk1"/>
                </a:solidFill>
                <a:latin typeface="Calibri"/>
                <a:ea typeface="Calibri"/>
                <a:cs typeface="Calibri"/>
                <a:sym typeface="Calibri"/>
              </a:rPr>
              <a:t>Prediction </a:t>
            </a:r>
            <a:r>
              <a:rPr lang="en-GB" sz="1500" dirty="0" smtClean="0">
                <a:solidFill>
                  <a:schemeClr val="dk1"/>
                </a:solidFill>
                <a:latin typeface="Calibri"/>
                <a:ea typeface="Calibri"/>
                <a:cs typeface="Calibri"/>
                <a:sym typeface="Calibri"/>
              </a:rPr>
              <a:t>(Future Work)</a:t>
            </a:r>
          </a:p>
          <a:p>
            <a:pPr>
              <a:buClr>
                <a:schemeClr val="dk1"/>
              </a:buClr>
              <a:buSzPct val="100000"/>
            </a:pPr>
            <a:r>
              <a:rPr lang="en-GB" sz="1500" dirty="0">
                <a:solidFill>
                  <a:schemeClr val="dk1"/>
                </a:solidFill>
                <a:latin typeface="Calibri"/>
                <a:ea typeface="Calibri"/>
                <a:cs typeface="Calibri"/>
                <a:sym typeface="Calibri"/>
              </a:rPr>
              <a:t> </a:t>
            </a:r>
            <a:r>
              <a:rPr lang="en-GB" sz="1500" dirty="0" smtClean="0">
                <a:solidFill>
                  <a:schemeClr val="dk1"/>
                </a:solidFill>
                <a:latin typeface="Calibri"/>
                <a:ea typeface="Calibri"/>
                <a:cs typeface="Calibri"/>
                <a:sym typeface="Calibri"/>
              </a:rPr>
              <a:t>      - Focus: </a:t>
            </a:r>
            <a:r>
              <a:rPr lang="en-GB" sz="1500" dirty="0">
                <a:solidFill>
                  <a:schemeClr val="dk1"/>
                </a:solidFill>
                <a:latin typeface="Calibri"/>
                <a:ea typeface="Calibri"/>
                <a:cs typeface="Calibri"/>
                <a:sym typeface="Calibri"/>
              </a:rPr>
              <a:t>Network </a:t>
            </a:r>
            <a:r>
              <a:rPr lang="en-GB" sz="1500" dirty="0" smtClean="0">
                <a:solidFill>
                  <a:schemeClr val="dk1"/>
                </a:solidFill>
                <a:latin typeface="Calibri"/>
                <a:ea typeface="Calibri"/>
                <a:cs typeface="Calibri"/>
                <a:sym typeface="Calibri"/>
              </a:rPr>
              <a:t>Performance</a:t>
            </a:r>
          </a:p>
          <a:p>
            <a:pPr>
              <a:buClr>
                <a:schemeClr val="dk1"/>
              </a:buClr>
              <a:buSzPct val="100000"/>
            </a:pPr>
            <a:r>
              <a:rPr lang="en-GB" sz="1500" dirty="0">
                <a:solidFill>
                  <a:schemeClr val="dk1"/>
                </a:solidFill>
                <a:latin typeface="Calibri"/>
                <a:ea typeface="Calibri"/>
                <a:cs typeface="Calibri"/>
                <a:sym typeface="Calibri"/>
              </a:rPr>
              <a:t> </a:t>
            </a:r>
            <a:r>
              <a:rPr lang="en-GB" sz="1500" dirty="0" smtClean="0">
                <a:solidFill>
                  <a:schemeClr val="dk1"/>
                </a:solidFill>
                <a:latin typeface="Calibri"/>
                <a:ea typeface="Calibri"/>
                <a:cs typeface="Calibri"/>
                <a:sym typeface="Calibri"/>
              </a:rPr>
              <a:t>      - Focus: # Users Prediction </a:t>
            </a:r>
            <a:endParaRPr lang="en-GB" sz="1500" dirty="0">
              <a:solidFill>
                <a:schemeClr val="dk1"/>
              </a:solidFill>
              <a:latin typeface="Calibri"/>
              <a:ea typeface="Calibri"/>
              <a:cs typeface="Calibri"/>
              <a:sym typeface="Calibri"/>
            </a:endParaRPr>
          </a:p>
          <a:p>
            <a:pPr marL="761981" lvl="1" indent="-211661">
              <a:buClr>
                <a:schemeClr val="dk1"/>
              </a:buClr>
              <a:buSzPct val="100000"/>
              <a:buFont typeface="Calibri"/>
              <a:buChar char="-"/>
            </a:pPr>
            <a:endParaRPr lang="en-GB" sz="1500" dirty="0">
              <a:solidFill>
                <a:schemeClr val="dk1"/>
              </a:solidFill>
              <a:latin typeface="Calibri"/>
              <a:ea typeface="Calibri"/>
              <a:cs typeface="Calibri"/>
              <a:sym typeface="Calibri"/>
            </a:endParaRPr>
          </a:p>
        </p:txBody>
      </p:sp>
      <p:sp>
        <p:nvSpPr>
          <p:cNvPr id="173" name="Shape 173"/>
          <p:cNvSpPr txBox="1"/>
          <p:nvPr/>
        </p:nvSpPr>
        <p:spPr>
          <a:xfrm>
            <a:off x="7526493" y="4788505"/>
            <a:ext cx="2471428" cy="731261"/>
          </a:xfrm>
          <a:prstGeom prst="rect">
            <a:avLst/>
          </a:prstGeom>
          <a:noFill/>
          <a:ln>
            <a:noFill/>
          </a:ln>
        </p:spPr>
        <p:txBody>
          <a:bodyPr lIns="111731" tIns="55865" rIns="111731" bIns="55865" anchor="t" anchorCtr="0">
            <a:noAutofit/>
          </a:bodyPr>
          <a:lstStyle/>
          <a:p>
            <a:pPr>
              <a:buClr>
                <a:schemeClr val="dk1"/>
              </a:buClr>
              <a:buSzPct val="25000"/>
            </a:pPr>
            <a:r>
              <a:rPr lang="en-GB" sz="1500" b="1" dirty="0" err="1" smtClean="0">
                <a:solidFill>
                  <a:schemeClr val="dk1"/>
                </a:solidFill>
                <a:latin typeface="Calibri"/>
                <a:ea typeface="Calibri"/>
                <a:cs typeface="Calibri"/>
                <a:sym typeface="Calibri"/>
              </a:rPr>
              <a:t>WiFiMon</a:t>
            </a:r>
            <a:r>
              <a:rPr lang="en-GB" sz="1500" b="1" dirty="0" smtClean="0">
                <a:solidFill>
                  <a:schemeClr val="dk1"/>
                </a:solidFill>
                <a:latin typeface="Calibri"/>
                <a:ea typeface="Calibri"/>
                <a:cs typeface="Calibri"/>
                <a:sym typeface="Calibri"/>
              </a:rPr>
              <a:t> GUI:</a:t>
            </a:r>
            <a:endParaRPr lang="en-GB" sz="1500" b="1" dirty="0">
              <a:solidFill>
                <a:schemeClr val="dk1"/>
              </a:solidFill>
              <a:latin typeface="Calibri"/>
              <a:ea typeface="Calibri"/>
              <a:cs typeface="Calibri"/>
              <a:sym typeface="Calibri"/>
            </a:endParaRPr>
          </a:p>
          <a:p>
            <a:pPr>
              <a:buClr>
                <a:schemeClr val="dk1"/>
              </a:buClr>
              <a:buSzPct val="25000"/>
            </a:pPr>
            <a:r>
              <a:rPr lang="en-GB" sz="1500" dirty="0" smtClean="0">
                <a:solidFill>
                  <a:schemeClr val="dk1"/>
                </a:solidFill>
                <a:latin typeface="Calibri"/>
                <a:ea typeface="Calibri"/>
                <a:cs typeface="Calibri"/>
                <a:sym typeface="Calibri"/>
              </a:rPr>
              <a:t>- Visualization (</a:t>
            </a:r>
            <a:r>
              <a:rPr lang="en-GB" sz="1500" dirty="0" err="1" smtClean="0">
                <a:solidFill>
                  <a:schemeClr val="dk1"/>
                </a:solidFill>
                <a:latin typeface="Calibri"/>
                <a:ea typeface="Calibri"/>
                <a:cs typeface="Calibri"/>
                <a:sym typeface="Calibri"/>
              </a:rPr>
              <a:t>Kibana</a:t>
            </a:r>
            <a:r>
              <a:rPr lang="en-GB" sz="1500" dirty="0" smtClean="0">
                <a:solidFill>
                  <a:schemeClr val="dk1"/>
                </a:solidFill>
                <a:latin typeface="Calibri"/>
                <a:ea typeface="Calibri"/>
                <a:cs typeface="Calibri"/>
                <a:sym typeface="Calibri"/>
              </a:rPr>
              <a:t>)</a:t>
            </a:r>
          </a:p>
          <a:p>
            <a:pPr>
              <a:buClr>
                <a:schemeClr val="dk1"/>
              </a:buClr>
              <a:buSzPct val="25000"/>
            </a:pPr>
            <a:r>
              <a:rPr lang="en-GB" sz="1500" dirty="0">
                <a:solidFill>
                  <a:schemeClr val="dk1"/>
                </a:solidFill>
                <a:latin typeface="Calibri"/>
                <a:ea typeface="Calibri"/>
                <a:cs typeface="Calibri"/>
                <a:sym typeface="Calibri"/>
              </a:rPr>
              <a:t>- User Options</a:t>
            </a:r>
          </a:p>
        </p:txBody>
      </p:sp>
      <p:sp>
        <p:nvSpPr>
          <p:cNvPr id="17" name="Shape 166"/>
          <p:cNvSpPr/>
          <p:nvPr/>
        </p:nvSpPr>
        <p:spPr>
          <a:xfrm>
            <a:off x="469564" y="3820255"/>
            <a:ext cx="2690731" cy="854589"/>
          </a:xfrm>
          <a:prstGeom prst="homePlate">
            <a:avLst>
              <a:gd name="adj" fmla="val 22078"/>
            </a:avLst>
          </a:prstGeom>
          <a:ln>
            <a:headEnd type="none" w="med" len="med"/>
            <a:tailEnd type="none" w="med" len="med"/>
          </a:ln>
          <a:effectLst>
            <a:outerShdw blurRad="50800" dist="38100" dir="2700000" algn="tl" rotWithShape="0">
              <a:srgbClr val="000000">
                <a:alpha val="43000"/>
              </a:srgbClr>
            </a:outerShdw>
          </a:effectLst>
        </p:spPr>
        <p:style>
          <a:lnRef idx="2">
            <a:schemeClr val="dk1"/>
          </a:lnRef>
          <a:fillRef idx="1">
            <a:schemeClr val="lt1"/>
          </a:fillRef>
          <a:effectRef idx="0">
            <a:schemeClr val="dk1"/>
          </a:effectRef>
          <a:fontRef idx="minor">
            <a:schemeClr val="dk1"/>
          </a:fontRef>
        </p:style>
        <p:txBody>
          <a:bodyPr lIns="111731" tIns="55865" rIns="111731" bIns="55865" anchor="ctr" anchorCtr="0">
            <a:noAutofit/>
          </a:bodyPr>
          <a:lstStyle/>
          <a:p>
            <a:pPr lvl="0" algn="ctr">
              <a:buClr>
                <a:schemeClr val="dk1"/>
              </a:buClr>
              <a:buSzPct val="25000"/>
            </a:pPr>
            <a:r>
              <a:rPr lang="en-GB" sz="2000" b="1" dirty="0" smtClean="0">
                <a:ea typeface="Calibri"/>
                <a:cs typeface="Calibri"/>
                <a:sym typeface="Calibri"/>
              </a:rPr>
              <a:t>ACCOUNTING DATA</a:t>
            </a:r>
            <a:endParaRPr lang="en-GB" sz="2000" b="1" dirty="0">
              <a:ea typeface="Calibri"/>
              <a:cs typeface="Calibri"/>
              <a:sym typeface="Calibri"/>
            </a:endParaRPr>
          </a:p>
        </p:txBody>
      </p:sp>
      <p:sp>
        <p:nvSpPr>
          <p:cNvPr id="18" name="Shape 170"/>
          <p:cNvSpPr txBox="1"/>
          <p:nvPr/>
        </p:nvSpPr>
        <p:spPr>
          <a:xfrm>
            <a:off x="400946" y="4836631"/>
            <a:ext cx="2432891" cy="466044"/>
          </a:xfrm>
          <a:prstGeom prst="rect">
            <a:avLst/>
          </a:prstGeom>
          <a:noFill/>
          <a:ln>
            <a:noFill/>
          </a:ln>
        </p:spPr>
        <p:txBody>
          <a:bodyPr lIns="111731" tIns="55865" rIns="111731" bIns="55865" anchor="t" anchorCtr="0">
            <a:noAutofit/>
          </a:bodyPr>
          <a:lstStyle/>
          <a:p>
            <a:pPr>
              <a:buClr>
                <a:schemeClr val="dk1"/>
              </a:buClr>
              <a:buSzPct val="25000"/>
            </a:pPr>
            <a:r>
              <a:rPr lang="en-GB" sz="1500" b="1" dirty="0" smtClean="0">
                <a:solidFill>
                  <a:schemeClr val="dk1"/>
                </a:solidFill>
                <a:latin typeface="Calibri"/>
                <a:ea typeface="Calibri"/>
                <a:cs typeface="Calibri"/>
                <a:sym typeface="Calibri"/>
              </a:rPr>
              <a:t>RADIUS Logs:</a:t>
            </a:r>
          </a:p>
          <a:p>
            <a:pPr>
              <a:buClr>
                <a:schemeClr val="dk1"/>
              </a:buClr>
              <a:buSzPct val="25000"/>
            </a:pPr>
            <a:r>
              <a:rPr lang="en-GB" sz="1500" dirty="0" smtClean="0">
                <a:solidFill>
                  <a:schemeClr val="dk1"/>
                </a:solidFill>
                <a:latin typeface="Calibri"/>
                <a:ea typeface="Calibri"/>
                <a:cs typeface="Calibri"/>
                <a:sym typeface="Calibri"/>
              </a:rPr>
              <a:t>- Data Filtering (</a:t>
            </a:r>
            <a:r>
              <a:rPr lang="en-GB" sz="1500" dirty="0" err="1" smtClean="0">
                <a:solidFill>
                  <a:schemeClr val="dk1"/>
                </a:solidFill>
                <a:latin typeface="Calibri"/>
                <a:ea typeface="Calibri"/>
                <a:cs typeface="Calibri"/>
                <a:sym typeface="Calibri"/>
              </a:rPr>
              <a:t>Logstash</a:t>
            </a:r>
            <a:r>
              <a:rPr lang="en-GB" sz="1500" dirty="0" smtClean="0">
                <a:solidFill>
                  <a:schemeClr val="dk1"/>
                </a:solidFill>
                <a:latin typeface="Calibri"/>
                <a:ea typeface="Calibri"/>
                <a:cs typeface="Calibri"/>
                <a:sym typeface="Calibri"/>
              </a:rPr>
              <a:t>)</a:t>
            </a:r>
          </a:p>
        </p:txBody>
      </p:sp>
      <p:sp>
        <p:nvSpPr>
          <p:cNvPr id="4" name="Chevron 3"/>
          <p:cNvSpPr/>
          <p:nvPr/>
        </p:nvSpPr>
        <p:spPr>
          <a:xfrm>
            <a:off x="3497179" y="3820255"/>
            <a:ext cx="3556072" cy="854589"/>
          </a:xfrm>
          <a:custGeom>
            <a:avLst/>
            <a:gdLst>
              <a:gd name="connsiteX0" fmla="*/ 0 w 2727158"/>
              <a:gd name="connsiteY0" fmla="*/ 0 h 854589"/>
              <a:gd name="connsiteX1" fmla="*/ 2299864 w 2727158"/>
              <a:gd name="connsiteY1" fmla="*/ 0 h 854589"/>
              <a:gd name="connsiteX2" fmla="*/ 2727158 w 2727158"/>
              <a:gd name="connsiteY2" fmla="*/ 427295 h 854589"/>
              <a:gd name="connsiteX3" fmla="*/ 2299864 w 2727158"/>
              <a:gd name="connsiteY3" fmla="*/ 854589 h 854589"/>
              <a:gd name="connsiteX4" fmla="*/ 0 w 2727158"/>
              <a:gd name="connsiteY4" fmla="*/ 854589 h 854589"/>
              <a:gd name="connsiteX5" fmla="*/ 427295 w 2727158"/>
              <a:gd name="connsiteY5" fmla="*/ 427295 h 854589"/>
              <a:gd name="connsiteX6" fmla="*/ 0 w 2727158"/>
              <a:gd name="connsiteY6" fmla="*/ 0 h 854589"/>
              <a:gd name="connsiteX0" fmla="*/ 0 w 2727158"/>
              <a:gd name="connsiteY0" fmla="*/ 0 h 854589"/>
              <a:gd name="connsiteX1" fmla="*/ 2299864 w 2727158"/>
              <a:gd name="connsiteY1" fmla="*/ 0 h 854589"/>
              <a:gd name="connsiteX2" fmla="*/ 2727158 w 2727158"/>
              <a:gd name="connsiteY2" fmla="*/ 427295 h 854589"/>
              <a:gd name="connsiteX3" fmla="*/ 2299864 w 2727158"/>
              <a:gd name="connsiteY3" fmla="*/ 854589 h 854589"/>
              <a:gd name="connsiteX4" fmla="*/ 0 w 2727158"/>
              <a:gd name="connsiteY4" fmla="*/ 854589 h 854589"/>
              <a:gd name="connsiteX5" fmla="*/ 122495 w 2727158"/>
              <a:gd name="connsiteY5" fmla="*/ 419274 h 854589"/>
              <a:gd name="connsiteX6" fmla="*/ 0 w 2727158"/>
              <a:gd name="connsiteY6" fmla="*/ 0 h 854589"/>
              <a:gd name="connsiteX0" fmla="*/ 0 w 2727158"/>
              <a:gd name="connsiteY0" fmla="*/ 0 h 854589"/>
              <a:gd name="connsiteX1" fmla="*/ 2299864 w 2727158"/>
              <a:gd name="connsiteY1" fmla="*/ 0 h 854589"/>
              <a:gd name="connsiteX2" fmla="*/ 2727158 w 2727158"/>
              <a:gd name="connsiteY2" fmla="*/ 427295 h 854589"/>
              <a:gd name="connsiteX3" fmla="*/ 2299864 w 2727158"/>
              <a:gd name="connsiteY3" fmla="*/ 854589 h 854589"/>
              <a:gd name="connsiteX4" fmla="*/ 0 w 2727158"/>
              <a:gd name="connsiteY4" fmla="*/ 854589 h 854589"/>
              <a:gd name="connsiteX5" fmla="*/ 162600 w 2727158"/>
              <a:gd name="connsiteY5" fmla="*/ 427295 h 854589"/>
              <a:gd name="connsiteX6" fmla="*/ 0 w 2727158"/>
              <a:gd name="connsiteY6" fmla="*/ 0 h 854589"/>
              <a:gd name="connsiteX0" fmla="*/ 0 w 2550695"/>
              <a:gd name="connsiteY0" fmla="*/ 0 h 854589"/>
              <a:gd name="connsiteX1" fmla="*/ 2299864 w 2550695"/>
              <a:gd name="connsiteY1" fmla="*/ 0 h 854589"/>
              <a:gd name="connsiteX2" fmla="*/ 2550695 w 2550695"/>
              <a:gd name="connsiteY2" fmla="*/ 411253 h 854589"/>
              <a:gd name="connsiteX3" fmla="*/ 2299864 w 2550695"/>
              <a:gd name="connsiteY3" fmla="*/ 854589 h 854589"/>
              <a:gd name="connsiteX4" fmla="*/ 0 w 2550695"/>
              <a:gd name="connsiteY4" fmla="*/ 854589 h 854589"/>
              <a:gd name="connsiteX5" fmla="*/ 162600 w 2550695"/>
              <a:gd name="connsiteY5" fmla="*/ 427295 h 854589"/>
              <a:gd name="connsiteX6" fmla="*/ 0 w 2550695"/>
              <a:gd name="connsiteY6" fmla="*/ 0 h 854589"/>
              <a:gd name="connsiteX0" fmla="*/ 0 w 2472614"/>
              <a:gd name="connsiteY0" fmla="*/ 0 h 854589"/>
              <a:gd name="connsiteX1" fmla="*/ 2299864 w 2472614"/>
              <a:gd name="connsiteY1" fmla="*/ 0 h 854589"/>
              <a:gd name="connsiteX2" fmla="*/ 2472614 w 2472614"/>
              <a:gd name="connsiteY2" fmla="*/ 435316 h 854589"/>
              <a:gd name="connsiteX3" fmla="*/ 2299864 w 2472614"/>
              <a:gd name="connsiteY3" fmla="*/ 854589 h 854589"/>
              <a:gd name="connsiteX4" fmla="*/ 0 w 2472614"/>
              <a:gd name="connsiteY4" fmla="*/ 854589 h 854589"/>
              <a:gd name="connsiteX5" fmla="*/ 162600 w 2472614"/>
              <a:gd name="connsiteY5" fmla="*/ 427295 h 854589"/>
              <a:gd name="connsiteX6" fmla="*/ 0 w 2472614"/>
              <a:gd name="connsiteY6" fmla="*/ 0 h 854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2614" h="854589">
                <a:moveTo>
                  <a:pt x="0" y="0"/>
                </a:moveTo>
                <a:lnTo>
                  <a:pt x="2299864" y="0"/>
                </a:lnTo>
                <a:lnTo>
                  <a:pt x="2472614" y="435316"/>
                </a:lnTo>
                <a:lnTo>
                  <a:pt x="2299864" y="854589"/>
                </a:lnTo>
                <a:lnTo>
                  <a:pt x="0" y="854589"/>
                </a:lnTo>
                <a:lnTo>
                  <a:pt x="162600" y="427295"/>
                </a:lnTo>
                <a:lnTo>
                  <a:pt x="0" y="0"/>
                </a:lnTo>
                <a:close/>
              </a:path>
            </a:pathLst>
          </a:custGeom>
          <a:ln>
            <a:headEnd type="none" w="med" len="med"/>
            <a:tailEnd type="none" w="med" len="med"/>
          </a:ln>
          <a:effectLst>
            <a:outerShdw blurRad="50800" dist="38100" dir="2700000" algn="tl" rotWithShape="0">
              <a:srgbClr val="000000">
                <a:alpha val="43000"/>
              </a:srgbClr>
            </a:outerShdw>
          </a:effectLst>
        </p:spPr>
        <p:style>
          <a:lnRef idx="2">
            <a:schemeClr val="dk1"/>
          </a:lnRef>
          <a:fillRef idx="1">
            <a:schemeClr val="lt1"/>
          </a:fillRef>
          <a:effectRef idx="0">
            <a:schemeClr val="dk1"/>
          </a:effectRef>
          <a:fontRef idx="minor">
            <a:schemeClr val="dk1"/>
          </a:fontRef>
        </p:style>
        <p:txBody>
          <a:bodyPr lIns="111731" tIns="55865" rIns="111731" bIns="55865" anchor="ctr" anchorCtr="0">
            <a:noAutofit/>
          </a:bodyPr>
          <a:lstStyle/>
          <a:p>
            <a:pPr algn="ctr">
              <a:buClr>
                <a:schemeClr val="dk1"/>
              </a:buClr>
              <a:buSzPct val="25000"/>
            </a:pPr>
            <a:r>
              <a:rPr lang="en-US" sz="2000" b="1" dirty="0" smtClean="0">
                <a:solidFill>
                  <a:schemeClr val="dk1"/>
                </a:solidFill>
                <a:ea typeface="Calibri"/>
                <a:cs typeface="Calibri"/>
              </a:rPr>
              <a:t>STORE DATA</a:t>
            </a:r>
            <a:endParaRPr lang="el-GR" sz="2000" b="1" dirty="0">
              <a:solidFill>
                <a:schemeClr val="dk1"/>
              </a:solidFill>
              <a:ea typeface="Calibri"/>
              <a:cs typeface="Calibri"/>
            </a:endParaRPr>
          </a:p>
        </p:txBody>
      </p:sp>
      <p:sp>
        <p:nvSpPr>
          <p:cNvPr id="11" name="Bent Arrow 10"/>
          <p:cNvSpPr/>
          <p:nvPr/>
        </p:nvSpPr>
        <p:spPr>
          <a:xfrm rot="19636835">
            <a:off x="4252769" y="2278392"/>
            <a:ext cx="1016981" cy="1249182"/>
          </a:xfrm>
          <a:prstGeom prst="bentArrow">
            <a:avLst>
              <a:gd name="adj1" fmla="val 22353"/>
              <a:gd name="adj2" fmla="val 25181"/>
              <a:gd name="adj3" fmla="val 32743"/>
              <a:gd name="adj4" fmla="val 67257"/>
            </a:avLst>
          </a:prstGeom>
          <a:ln>
            <a:headEnd type="none" w="med" len="med"/>
            <a:tailEnd type="none" w="med" len="med"/>
          </a:ln>
          <a:effectLst>
            <a:outerShdw blurRad="50800" dist="38100" dir="2700000" algn="tl" rotWithShape="0">
              <a:srgbClr val="000000">
                <a:alpha val="43000"/>
              </a:srgbClr>
            </a:outerShdw>
          </a:effectLst>
        </p:spPr>
        <p:style>
          <a:lnRef idx="2">
            <a:schemeClr val="dk1"/>
          </a:lnRef>
          <a:fillRef idx="1">
            <a:schemeClr val="lt1"/>
          </a:fillRef>
          <a:effectRef idx="0">
            <a:schemeClr val="dk1"/>
          </a:effectRef>
          <a:fontRef idx="minor">
            <a:schemeClr val="dk1"/>
          </a:fontRef>
        </p:style>
        <p:txBody>
          <a:bodyPr lIns="111731" tIns="55865" rIns="111731" bIns="55865" anchor="ctr" anchorCtr="0">
            <a:noAutofit/>
          </a:bodyPr>
          <a:lstStyle/>
          <a:p>
            <a:pPr algn="ctr">
              <a:buClr>
                <a:schemeClr val="dk1"/>
              </a:buClr>
              <a:buSzPct val="25000"/>
            </a:pPr>
            <a:endParaRPr lang="el-GR" sz="2000" b="1">
              <a:solidFill>
                <a:schemeClr val="dk1"/>
              </a:solidFill>
              <a:ea typeface="Calibri"/>
              <a:cs typeface="Calibri"/>
            </a:endParaRPr>
          </a:p>
        </p:txBody>
      </p:sp>
      <p:sp>
        <p:nvSpPr>
          <p:cNvPr id="33" name="Bent Arrow 32"/>
          <p:cNvSpPr/>
          <p:nvPr/>
        </p:nvSpPr>
        <p:spPr>
          <a:xfrm rot="8927619">
            <a:off x="5042157" y="2420500"/>
            <a:ext cx="1010983" cy="1226588"/>
          </a:xfrm>
          <a:prstGeom prst="bentArrow">
            <a:avLst>
              <a:gd name="adj1" fmla="val 22353"/>
              <a:gd name="adj2" fmla="val 25181"/>
              <a:gd name="adj3" fmla="val 32743"/>
              <a:gd name="adj4" fmla="val 67257"/>
            </a:avLst>
          </a:prstGeom>
          <a:ln>
            <a:headEnd type="none" w="med" len="med"/>
            <a:tailEnd type="none" w="med" len="med"/>
          </a:ln>
          <a:effectLst>
            <a:outerShdw blurRad="50800" dist="38100" dir="2700000" algn="tl" rotWithShape="0">
              <a:srgbClr val="000000">
                <a:alpha val="43000"/>
              </a:srgbClr>
            </a:outerShdw>
          </a:effectLst>
        </p:spPr>
        <p:style>
          <a:lnRef idx="2">
            <a:schemeClr val="dk1"/>
          </a:lnRef>
          <a:fillRef idx="1">
            <a:schemeClr val="lt1"/>
          </a:fillRef>
          <a:effectRef idx="0">
            <a:schemeClr val="dk1"/>
          </a:effectRef>
          <a:fontRef idx="minor">
            <a:schemeClr val="dk1"/>
          </a:fontRef>
        </p:style>
        <p:txBody>
          <a:bodyPr lIns="111731" tIns="55865" rIns="111731" bIns="55865" anchor="ctr" anchorCtr="0">
            <a:noAutofit/>
          </a:bodyPr>
          <a:lstStyle/>
          <a:p>
            <a:pPr algn="ctr">
              <a:buClr>
                <a:schemeClr val="dk1"/>
              </a:buClr>
              <a:buSzPct val="25000"/>
            </a:pPr>
            <a:endParaRPr lang="el-GR" sz="2000" dirty="0">
              <a:solidFill>
                <a:schemeClr val="dk1"/>
              </a:solidFill>
              <a:ea typeface="Calibri"/>
              <a:cs typeface="Calibri"/>
            </a:endParaRPr>
          </a:p>
        </p:txBody>
      </p:sp>
      <p:sp>
        <p:nvSpPr>
          <p:cNvPr id="34" name="Shape 173"/>
          <p:cNvSpPr txBox="1"/>
          <p:nvPr/>
        </p:nvSpPr>
        <p:spPr>
          <a:xfrm>
            <a:off x="3283019" y="2515763"/>
            <a:ext cx="1244543" cy="731261"/>
          </a:xfrm>
          <a:prstGeom prst="rect">
            <a:avLst/>
          </a:prstGeom>
          <a:noFill/>
          <a:ln>
            <a:noFill/>
          </a:ln>
        </p:spPr>
        <p:txBody>
          <a:bodyPr lIns="111731" tIns="55865" rIns="111731" bIns="55865" anchor="t" anchorCtr="0">
            <a:noAutofit/>
          </a:bodyPr>
          <a:lstStyle/>
          <a:p>
            <a:pPr algn="ctr">
              <a:buClr>
                <a:schemeClr val="dk1"/>
              </a:buClr>
              <a:buSzPct val="25000"/>
            </a:pPr>
            <a:r>
              <a:rPr lang="en-GB" sz="1500" b="1" dirty="0" smtClean="0">
                <a:solidFill>
                  <a:schemeClr val="dk1"/>
                </a:solidFill>
                <a:latin typeface="Calibri"/>
                <a:ea typeface="Calibri"/>
                <a:cs typeface="Calibri"/>
                <a:sym typeface="Calibri"/>
              </a:rPr>
              <a:t>Filtered RADIUS </a:t>
            </a:r>
          </a:p>
          <a:p>
            <a:pPr algn="ctr">
              <a:buClr>
                <a:schemeClr val="dk1"/>
              </a:buClr>
              <a:buSzPct val="25000"/>
            </a:pPr>
            <a:r>
              <a:rPr lang="en-GB" sz="1500" b="1" dirty="0" smtClean="0">
                <a:solidFill>
                  <a:schemeClr val="dk1"/>
                </a:solidFill>
                <a:latin typeface="Calibri"/>
                <a:ea typeface="Calibri"/>
                <a:cs typeface="Calibri"/>
                <a:sym typeface="Calibri"/>
              </a:rPr>
              <a:t>Logs</a:t>
            </a:r>
            <a:endParaRPr lang="en-GB" sz="1500" dirty="0">
              <a:solidFill>
                <a:schemeClr val="dk1"/>
              </a:solidFill>
              <a:latin typeface="Calibri"/>
              <a:ea typeface="Calibri"/>
              <a:cs typeface="Calibri"/>
              <a:sym typeface="Calibri"/>
            </a:endParaRPr>
          </a:p>
        </p:txBody>
      </p:sp>
      <p:sp>
        <p:nvSpPr>
          <p:cNvPr id="35" name="Shape 173"/>
          <p:cNvSpPr txBox="1"/>
          <p:nvPr/>
        </p:nvSpPr>
        <p:spPr>
          <a:xfrm>
            <a:off x="5963114" y="2537352"/>
            <a:ext cx="1244543" cy="731261"/>
          </a:xfrm>
          <a:prstGeom prst="rect">
            <a:avLst/>
          </a:prstGeom>
          <a:noFill/>
          <a:ln>
            <a:noFill/>
          </a:ln>
        </p:spPr>
        <p:txBody>
          <a:bodyPr lIns="111731" tIns="55865" rIns="111731" bIns="55865" anchor="t" anchorCtr="0">
            <a:noAutofit/>
          </a:bodyPr>
          <a:lstStyle/>
          <a:p>
            <a:pPr algn="ctr">
              <a:buClr>
                <a:schemeClr val="dk1"/>
              </a:buClr>
              <a:buSzPct val="25000"/>
            </a:pPr>
            <a:r>
              <a:rPr lang="en-GB" sz="1500" b="1" dirty="0" smtClean="0">
                <a:solidFill>
                  <a:schemeClr val="dk1"/>
                </a:solidFill>
                <a:latin typeface="Calibri"/>
                <a:ea typeface="Calibri"/>
                <a:cs typeface="Calibri"/>
                <a:sym typeface="Calibri"/>
              </a:rPr>
              <a:t>Correlation Results</a:t>
            </a:r>
            <a:endParaRPr lang="en-GB" sz="15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63499150"/>
      </p:ext>
    </p:extLst>
  </p:cSld>
  <p:clrMapOvr>
    <a:masterClrMapping/>
  </p:clrMapOvr>
  <p:transition spd="slow" advTm="6852">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p:nvPr/>
        </p:nvSpPr>
        <p:spPr>
          <a:xfrm>
            <a:off x="11061096" y="6405561"/>
            <a:ext cx="740833" cy="274411"/>
          </a:xfrm>
          <a:prstGeom prst="rect">
            <a:avLst/>
          </a:prstGeom>
          <a:noFill/>
          <a:ln>
            <a:noFill/>
          </a:ln>
        </p:spPr>
        <p:txBody>
          <a:bodyPr lIns="111731" tIns="55865" rIns="111731" bIns="55865" anchor="ctr" anchorCtr="0">
            <a:noAutofit/>
          </a:bodyPr>
          <a:lstStyle/>
          <a:p>
            <a:pPr algn="r">
              <a:buClr>
                <a:srgbClr val="898989"/>
              </a:buClr>
              <a:buSzPct val="25000"/>
            </a:pPr>
            <a:fld id="{00000000-1234-1234-1234-123412341234}" type="slidenum">
              <a:rPr lang="en-GB" sz="1200">
                <a:solidFill>
                  <a:srgbClr val="898989"/>
                </a:solidFill>
                <a:latin typeface="Calibri"/>
                <a:ea typeface="Calibri"/>
                <a:cs typeface="Calibri"/>
                <a:sym typeface="Calibri"/>
              </a:rPr>
              <a:pPr algn="r">
                <a:buClr>
                  <a:srgbClr val="898989"/>
                </a:buClr>
                <a:buSzPct val="25000"/>
              </a:pPr>
              <a:t>6</a:t>
            </a:fld>
            <a:endParaRPr lang="en-GB" sz="1200" dirty="0">
              <a:solidFill>
                <a:srgbClr val="898989"/>
              </a:solidFill>
              <a:latin typeface="Calibri"/>
              <a:ea typeface="Calibri"/>
              <a:cs typeface="Calibri"/>
              <a:sym typeface="Calibri"/>
            </a:endParaRPr>
          </a:p>
        </p:txBody>
      </p:sp>
      <p:sp>
        <p:nvSpPr>
          <p:cNvPr id="165" name="Shape 165"/>
          <p:cNvSpPr txBox="1">
            <a:spLocks noGrp="1"/>
          </p:cNvSpPr>
          <p:nvPr>
            <p:ph type="title"/>
          </p:nvPr>
        </p:nvSpPr>
        <p:spPr>
          <a:xfrm>
            <a:off x="473383" y="92473"/>
            <a:ext cx="9894723" cy="430909"/>
          </a:xfrm>
          <a:prstGeom prst="rect">
            <a:avLst/>
          </a:prstGeom>
          <a:noFill/>
          <a:ln>
            <a:noFill/>
          </a:ln>
        </p:spPr>
        <p:txBody>
          <a:bodyPr lIns="111731" tIns="55865" rIns="111731" bIns="55865" anchor="ctr" anchorCtr="0">
            <a:noAutofit/>
          </a:bodyPr>
          <a:lstStyle/>
          <a:p>
            <a:pPr>
              <a:spcBef>
                <a:spcPts val="0"/>
              </a:spcBef>
              <a:buClr>
                <a:srgbClr val="004361"/>
              </a:buClr>
              <a:buSzPct val="25000"/>
            </a:pPr>
            <a:r>
              <a:rPr lang="en-GB" sz="3600" dirty="0" err="1">
                <a:latin typeface="Calibri" pitchFamily="34" charset="0"/>
                <a:cs typeface="Times New Roman" pitchFamily="18" charset="0"/>
                <a:sym typeface="Calibri"/>
              </a:rPr>
              <a:t>WiFiMon</a:t>
            </a:r>
            <a:r>
              <a:rPr lang="en-GB" sz="3600" dirty="0">
                <a:latin typeface="Calibri"/>
                <a:ea typeface="Calibri"/>
                <a:cs typeface="Calibri"/>
                <a:sym typeface="Calibri"/>
              </a:rPr>
              <a:t> </a:t>
            </a:r>
            <a:r>
              <a:rPr lang="en-GB" sz="3600" dirty="0" smtClean="0">
                <a:latin typeface="Calibri"/>
                <a:ea typeface="Calibri"/>
                <a:cs typeface="Calibri"/>
                <a:sym typeface="Calibri"/>
              </a:rPr>
              <a:t>– </a:t>
            </a:r>
            <a:r>
              <a:rPr lang="en-GB" sz="3600" dirty="0" smtClean="0">
                <a:solidFill>
                  <a:srgbClr val="004361"/>
                </a:solidFill>
                <a:latin typeface="Calibri"/>
                <a:ea typeface="Calibri"/>
                <a:cs typeface="Calibri"/>
                <a:sym typeface="Calibri"/>
              </a:rPr>
              <a:t>Overall Architecture</a:t>
            </a:r>
            <a:endParaRPr lang="en-GB" sz="3600" dirty="0">
              <a:solidFill>
                <a:srgbClr val="004361"/>
              </a:solidFill>
              <a:latin typeface="Calibri"/>
              <a:ea typeface="Calibri"/>
              <a:cs typeface="Calibri"/>
              <a:sym typeface="Calibri"/>
            </a:endParaRPr>
          </a:p>
        </p:txBody>
      </p:sp>
      <p:sp>
        <p:nvSpPr>
          <p:cNvPr id="173" name="Shape 173"/>
          <p:cNvSpPr txBox="1"/>
          <p:nvPr/>
        </p:nvSpPr>
        <p:spPr>
          <a:xfrm>
            <a:off x="1689571" y="5527705"/>
            <a:ext cx="9092727" cy="1435672"/>
          </a:xfrm>
          <a:prstGeom prst="rect">
            <a:avLst/>
          </a:prstGeom>
          <a:noFill/>
          <a:ln>
            <a:noFill/>
          </a:ln>
        </p:spPr>
        <p:txBody>
          <a:bodyPr lIns="111731" tIns="55865" rIns="111731" bIns="55865" anchor="t" anchorCtr="0">
            <a:noAutofit/>
          </a:bodyPr>
          <a:lstStyle/>
          <a:p>
            <a:pPr>
              <a:buClr>
                <a:schemeClr val="dk1"/>
              </a:buClr>
              <a:buSzPct val="25000"/>
            </a:pPr>
            <a:r>
              <a:rPr lang="en-GB" sz="1500" b="1" dirty="0" err="1" smtClean="0">
                <a:solidFill>
                  <a:schemeClr val="dk1"/>
                </a:solidFill>
                <a:latin typeface="Calibri"/>
                <a:ea typeface="Calibri"/>
                <a:cs typeface="Calibri"/>
                <a:sym typeface="Calibri"/>
              </a:rPr>
              <a:t>WiFiMon</a:t>
            </a:r>
            <a:r>
              <a:rPr lang="en-GB" sz="1500" b="1" dirty="0" smtClean="0">
                <a:solidFill>
                  <a:schemeClr val="dk1"/>
                </a:solidFill>
                <a:latin typeface="Calibri"/>
                <a:ea typeface="Calibri"/>
                <a:cs typeface="Calibri"/>
                <a:sym typeface="Calibri"/>
              </a:rPr>
              <a:t> </a:t>
            </a:r>
            <a:r>
              <a:rPr lang="en-GB" sz="1500" b="1" dirty="0" smtClean="0">
                <a:solidFill>
                  <a:schemeClr val="dk1"/>
                </a:solidFill>
                <a:latin typeface="Calibri"/>
                <a:ea typeface="Calibri"/>
                <a:cs typeface="Calibri"/>
                <a:sym typeface="Calibri"/>
              </a:rPr>
              <a:t>Components:</a:t>
            </a:r>
            <a:endParaRPr lang="en-GB" sz="1500" b="1" dirty="0">
              <a:solidFill>
                <a:schemeClr val="dk1"/>
              </a:solidFill>
              <a:latin typeface="Calibri"/>
              <a:ea typeface="Calibri"/>
              <a:cs typeface="Calibri"/>
              <a:sym typeface="Calibri"/>
            </a:endParaRPr>
          </a:p>
          <a:p>
            <a:pPr>
              <a:buClr>
                <a:schemeClr val="dk1"/>
              </a:buClr>
              <a:buSzPct val="25000"/>
            </a:pPr>
            <a:r>
              <a:rPr lang="en-GB" sz="1500" dirty="0" smtClean="0">
                <a:solidFill>
                  <a:schemeClr val="dk1"/>
                </a:solidFill>
                <a:latin typeface="Calibri"/>
                <a:ea typeface="Calibri"/>
                <a:cs typeface="Calibri"/>
                <a:sym typeface="Calibri"/>
              </a:rPr>
              <a:t>- </a:t>
            </a:r>
            <a:r>
              <a:rPr lang="en-GB" sz="1500" dirty="0" err="1" smtClean="0">
                <a:solidFill>
                  <a:schemeClr val="dk1"/>
                </a:solidFill>
                <a:latin typeface="Calibri"/>
                <a:ea typeface="Calibri"/>
                <a:cs typeface="Calibri"/>
                <a:sym typeface="Calibri"/>
              </a:rPr>
              <a:t>WiFiMon</a:t>
            </a:r>
            <a:r>
              <a:rPr lang="en-GB" sz="1500" dirty="0" smtClean="0">
                <a:solidFill>
                  <a:schemeClr val="dk1"/>
                </a:solidFill>
                <a:latin typeface="Calibri"/>
                <a:ea typeface="Calibri"/>
                <a:cs typeface="Calibri"/>
                <a:sym typeface="Calibri"/>
              </a:rPr>
              <a:t> Software Probe (WSP)                                            - </a:t>
            </a:r>
            <a:r>
              <a:rPr lang="en-GB" sz="1500" dirty="0" err="1" smtClean="0">
                <a:solidFill>
                  <a:schemeClr val="dk1"/>
                </a:solidFill>
                <a:latin typeface="Calibri"/>
                <a:ea typeface="Calibri"/>
                <a:cs typeface="Calibri"/>
                <a:sym typeface="Calibri"/>
              </a:rPr>
              <a:t>WiFiMon</a:t>
            </a:r>
            <a:r>
              <a:rPr lang="en-GB" sz="1500" dirty="0" smtClean="0">
                <a:solidFill>
                  <a:schemeClr val="dk1"/>
                </a:solidFill>
                <a:latin typeface="Calibri"/>
                <a:ea typeface="Calibri"/>
                <a:cs typeface="Calibri"/>
                <a:sym typeface="Calibri"/>
              </a:rPr>
              <a:t> Test Server (WTS)</a:t>
            </a:r>
            <a:endParaRPr lang="en-GB" sz="1500" dirty="0" smtClean="0">
              <a:solidFill>
                <a:schemeClr val="dk1"/>
              </a:solidFill>
              <a:latin typeface="Calibri"/>
              <a:ea typeface="Calibri"/>
              <a:cs typeface="Calibri"/>
              <a:sym typeface="Calibri"/>
            </a:endParaRPr>
          </a:p>
          <a:p>
            <a:pPr>
              <a:buClr>
                <a:schemeClr val="dk1"/>
              </a:buClr>
              <a:buSzPct val="25000"/>
            </a:pPr>
            <a:r>
              <a:rPr lang="en-GB" sz="1500" dirty="0" smtClean="0">
                <a:solidFill>
                  <a:schemeClr val="dk1"/>
                </a:solidFill>
                <a:latin typeface="Calibri"/>
                <a:ea typeface="Calibri"/>
                <a:cs typeface="Calibri"/>
                <a:sym typeface="Calibri"/>
              </a:rPr>
              <a:t>- </a:t>
            </a:r>
            <a:r>
              <a:rPr lang="en-GB" sz="1500" dirty="0" err="1" smtClean="0">
                <a:solidFill>
                  <a:schemeClr val="dk1"/>
                </a:solidFill>
                <a:latin typeface="Calibri"/>
                <a:ea typeface="Calibri"/>
                <a:cs typeface="Calibri"/>
                <a:sym typeface="Calibri"/>
              </a:rPr>
              <a:t>WiFiMon</a:t>
            </a:r>
            <a:r>
              <a:rPr lang="en-GB" sz="1500" dirty="0" smtClean="0">
                <a:solidFill>
                  <a:schemeClr val="dk1"/>
                </a:solidFill>
                <a:latin typeface="Calibri"/>
                <a:ea typeface="Calibri"/>
                <a:cs typeface="Calibri"/>
                <a:sym typeface="Calibri"/>
              </a:rPr>
              <a:t> Hardware Probe (WHP)                                          - </a:t>
            </a:r>
            <a:r>
              <a:rPr lang="en-GB" sz="1500" dirty="0" err="1" smtClean="0">
                <a:solidFill>
                  <a:schemeClr val="dk1"/>
                </a:solidFill>
                <a:latin typeface="Calibri"/>
                <a:ea typeface="Calibri"/>
                <a:cs typeface="Calibri"/>
                <a:sym typeface="Calibri"/>
              </a:rPr>
              <a:t>WiFiMon</a:t>
            </a:r>
            <a:r>
              <a:rPr lang="en-GB" sz="1500" dirty="0" smtClean="0">
                <a:solidFill>
                  <a:schemeClr val="dk1"/>
                </a:solidFill>
                <a:latin typeface="Calibri"/>
                <a:ea typeface="Calibri"/>
                <a:cs typeface="Calibri"/>
                <a:sym typeface="Calibri"/>
              </a:rPr>
              <a:t> Analysis Server (WAS)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1" y="603153"/>
            <a:ext cx="9400072" cy="5042509"/>
          </a:xfrm>
          <a:prstGeom prst="rect">
            <a:avLst/>
          </a:prstGeom>
        </p:spPr>
      </p:pic>
    </p:spTree>
    <p:extLst>
      <p:ext uri="{BB962C8B-B14F-4D97-AF65-F5344CB8AC3E}">
        <p14:creationId xmlns:p14="http://schemas.microsoft.com/office/powerpoint/2010/main" val="2155356339"/>
      </p:ext>
    </p:extLst>
  </p:cSld>
  <p:clrMapOvr>
    <a:masterClrMapping/>
  </p:clrMapOvr>
  <p:transition spd="slow" advTm="6852">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6 - Εικόνα"/>
          <p:cNvPicPr>
            <a:picLocks noChangeAspect="1"/>
          </p:cNvPicPr>
          <p:nvPr/>
        </p:nvPicPr>
        <p:blipFill rotWithShape="1">
          <a:blip r:embed="rId3" cstate="print"/>
          <a:srcRect r="2271"/>
          <a:stretch/>
        </p:blipFill>
        <p:spPr bwMode="auto">
          <a:xfrm>
            <a:off x="742828" y="2319597"/>
            <a:ext cx="9692561" cy="3520536"/>
          </a:xfrm>
          <a:prstGeom prst="rect">
            <a:avLst/>
          </a:prstGeom>
        </p:spPr>
      </p:pic>
      <p:sp>
        <p:nvSpPr>
          <p:cNvPr id="5" name="Title 4"/>
          <p:cNvSpPr>
            <a:spLocks noGrp="1"/>
          </p:cNvSpPr>
          <p:nvPr>
            <p:ph type="title"/>
          </p:nvPr>
        </p:nvSpPr>
        <p:spPr>
          <a:xfrm>
            <a:off x="619382" y="420416"/>
            <a:ext cx="11452302" cy="430909"/>
          </a:xfrm>
        </p:spPr>
        <p:txBody>
          <a:bodyPr>
            <a:noAutofit/>
          </a:bodyPr>
          <a:lstStyle/>
          <a:p>
            <a:r>
              <a:rPr lang="en-GB" sz="3600" dirty="0" err="1"/>
              <a:t>WiFiMon</a:t>
            </a:r>
            <a:r>
              <a:rPr lang="en-GB" sz="3600" dirty="0"/>
              <a:t> </a:t>
            </a:r>
            <a:r>
              <a:rPr lang="mr-IN" sz="3600" dirty="0"/>
              <a:t>–</a:t>
            </a:r>
            <a:r>
              <a:rPr lang="en-GB" sz="3600" dirty="0"/>
              <a:t> </a:t>
            </a:r>
            <a:r>
              <a:rPr lang="en-GB" sz="3600" dirty="0" smtClean="0"/>
              <a:t>Data Collection Technology</a:t>
            </a:r>
            <a:endParaRPr lang="en-GB" sz="3600" dirty="0"/>
          </a:p>
        </p:txBody>
      </p:sp>
      <p:sp>
        <p:nvSpPr>
          <p:cNvPr id="6" name="Content Placeholder 1"/>
          <p:cNvSpPr>
            <a:spLocks noGrp="1"/>
          </p:cNvSpPr>
          <p:nvPr>
            <p:ph idx="1"/>
          </p:nvPr>
        </p:nvSpPr>
        <p:spPr>
          <a:xfrm>
            <a:off x="742828" y="1248161"/>
            <a:ext cx="11119275" cy="660849"/>
          </a:xfrm>
        </p:spPr>
        <p:txBody>
          <a:bodyPr>
            <a:normAutofit fontScale="70000" lnSpcReduction="20000"/>
          </a:bodyPr>
          <a:lstStyle/>
          <a:p>
            <a:pPr>
              <a:buFontTx/>
              <a:buChar char="-"/>
            </a:pPr>
            <a:r>
              <a:rPr lang="en-US" b="1" dirty="0" smtClean="0">
                <a:solidFill>
                  <a:schemeClr val="tx1"/>
                </a:solidFill>
              </a:rPr>
              <a:t>The </a:t>
            </a:r>
            <a:r>
              <a:rPr lang="en-US" b="1" dirty="0">
                <a:solidFill>
                  <a:schemeClr val="tx1"/>
                </a:solidFill>
              </a:rPr>
              <a:t>end user </a:t>
            </a:r>
            <a:r>
              <a:rPr lang="en-US" b="1" dirty="0" smtClean="0">
                <a:solidFill>
                  <a:schemeClr val="tx1"/>
                </a:solidFill>
              </a:rPr>
              <a:t>visits a </a:t>
            </a:r>
            <a:r>
              <a:rPr lang="en-US" b="1" dirty="0">
                <a:solidFill>
                  <a:schemeClr val="tx1"/>
                </a:solidFill>
              </a:rPr>
              <a:t>web page </a:t>
            </a:r>
            <a:r>
              <a:rPr lang="en-US" b="1" dirty="0" smtClean="0">
                <a:solidFill>
                  <a:schemeClr val="tx1"/>
                </a:solidFill>
              </a:rPr>
              <a:t>that includes JavaScript code. This triggers measurements.</a:t>
            </a:r>
          </a:p>
          <a:p>
            <a:pPr>
              <a:buFontTx/>
              <a:buChar char="-"/>
            </a:pPr>
            <a:r>
              <a:rPr lang="en-US" b="1" dirty="0" smtClean="0">
                <a:solidFill>
                  <a:schemeClr val="tx1"/>
                </a:solidFill>
              </a:rPr>
              <a:t>Available Test Tools: </a:t>
            </a:r>
            <a:r>
              <a:rPr lang="en-US" b="1" dirty="0" err="1" smtClean="0">
                <a:solidFill>
                  <a:schemeClr val="tx1"/>
                </a:solidFill>
              </a:rPr>
              <a:t>Nettest</a:t>
            </a:r>
            <a:r>
              <a:rPr lang="en-US" b="1" dirty="0" smtClean="0">
                <a:solidFill>
                  <a:schemeClr val="tx1"/>
                </a:solidFill>
              </a:rPr>
              <a:t>, Boomerang, </a:t>
            </a:r>
            <a:r>
              <a:rPr lang="en-US" b="1" dirty="0" err="1" smtClean="0">
                <a:solidFill>
                  <a:schemeClr val="tx1"/>
                </a:solidFill>
              </a:rPr>
              <a:t>Speedtest</a:t>
            </a:r>
            <a:endParaRPr lang="en-US" b="1" dirty="0" smtClean="0">
              <a:solidFill>
                <a:schemeClr val="tx1"/>
              </a:solidFill>
            </a:endParaRPr>
          </a:p>
        </p:txBody>
      </p:sp>
      <p:sp>
        <p:nvSpPr>
          <p:cNvPr id="3" name="TextBox 2"/>
          <p:cNvSpPr txBox="1"/>
          <p:nvPr/>
        </p:nvSpPr>
        <p:spPr>
          <a:xfrm>
            <a:off x="6844217" y="5240344"/>
            <a:ext cx="1326215" cy="492443"/>
          </a:xfrm>
          <a:prstGeom prst="rect">
            <a:avLst/>
          </a:prstGeom>
          <a:noFill/>
        </p:spPr>
        <p:txBody>
          <a:bodyPr wrap="square" lIns="121917" tIns="60958" rIns="121917" bIns="60958" rtlCol="0">
            <a:spAutoFit/>
          </a:bodyPr>
          <a:lstStyle/>
          <a:p>
            <a:pPr algn="ctr"/>
            <a:r>
              <a:rPr lang="en-GB" sz="1200" dirty="0">
                <a:solidFill>
                  <a:schemeClr val="bg1"/>
                </a:solidFill>
                <a:latin typeface="Arial"/>
                <a:cs typeface="Arial"/>
              </a:rPr>
              <a:t>User Information</a:t>
            </a:r>
          </a:p>
        </p:txBody>
      </p:sp>
    </p:spTree>
    <p:extLst>
      <p:ext uri="{BB962C8B-B14F-4D97-AF65-F5344CB8AC3E}">
        <p14:creationId xmlns:p14="http://schemas.microsoft.com/office/powerpoint/2010/main" val="2560099214"/>
      </p:ext>
    </p:extLst>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lh4.googleusercontent.com/HEqjLQNRqIVGS0We7S1gjUR2HJqMAIZ69pA2Ih4DhMAZqpFe-o5unkw1FNsPAp_v1CVbjUjAwSCmJbZtRT1bnDEntZMlygTEGxfJY7N1OSjbpd8PV_RDmIrkFyDQ-4TkBd7q1VWr">
            <a:extLst>
              <a:ext uri="{FF2B5EF4-FFF2-40B4-BE49-F238E27FC236}">
                <a16:creationId xmlns:a16="http://schemas.microsoft.com/office/drawing/2014/main" xmlns="" id="{614E97A3-AA3A-42C3-9A83-1ECF88F58E59}"/>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6806" t="8267" r="6856" b="7335"/>
          <a:stretch/>
        </p:blipFill>
        <p:spPr bwMode="auto">
          <a:xfrm>
            <a:off x="425114" y="1371599"/>
            <a:ext cx="6513095" cy="463616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a:xfrm>
            <a:off x="636775" y="427440"/>
            <a:ext cx="9894723" cy="430909"/>
          </a:xfrm>
        </p:spPr>
        <p:txBody>
          <a:bodyPr>
            <a:noAutofit/>
          </a:bodyPr>
          <a:lstStyle/>
          <a:p>
            <a:r>
              <a:rPr lang="en-GB" sz="3600" dirty="0" err="1"/>
              <a:t>WiFiMon</a:t>
            </a:r>
            <a:r>
              <a:rPr lang="en-GB" sz="3600" dirty="0"/>
              <a:t> - Performing / Storing measurements</a:t>
            </a:r>
          </a:p>
        </p:txBody>
      </p:sp>
      <p:sp>
        <p:nvSpPr>
          <p:cNvPr id="5" name="TextBox 5"/>
          <p:cNvSpPr txBox="1"/>
          <p:nvPr/>
        </p:nvSpPr>
        <p:spPr>
          <a:xfrm>
            <a:off x="7115194" y="2297347"/>
            <a:ext cx="4147538" cy="2062099"/>
          </a:xfrm>
          <a:prstGeom prst="rect">
            <a:avLst/>
          </a:prstGeom>
          <a:noFill/>
        </p:spPr>
        <p:txBody>
          <a:bodyPr wrap="square" lIns="121917" tIns="60958" rIns="121917" bIns="60958" rtlCol="0">
            <a:spAutoFit/>
          </a:bodyPr>
          <a:lstStyle/>
          <a:p>
            <a:r>
              <a:rPr lang="en-GB" sz="2100" b="1" dirty="0" smtClean="0"/>
              <a:t>Network Overloading Avoidance:</a:t>
            </a:r>
          </a:p>
          <a:p>
            <a:pPr>
              <a:buFont typeface="Arial" pitchFamily="34" charset="0"/>
              <a:buChar char="•"/>
            </a:pPr>
            <a:r>
              <a:rPr lang="en-GB" sz="2100" dirty="0" smtClean="0"/>
              <a:t>Measurements accepted only from registered subnets</a:t>
            </a:r>
          </a:p>
          <a:p>
            <a:pPr>
              <a:buFont typeface="Arial" pitchFamily="34" charset="0"/>
              <a:buChar char="•"/>
            </a:pPr>
            <a:r>
              <a:rPr lang="en-GB" sz="2100" dirty="0" smtClean="0"/>
              <a:t>Cookie: repeated measurements in short time intervals are not permitted</a:t>
            </a:r>
            <a:endParaRPr lang="en-GB" sz="2100" dirty="0"/>
          </a:p>
        </p:txBody>
      </p:sp>
    </p:spTree>
    <p:extLst>
      <p:ext uri="{BB962C8B-B14F-4D97-AF65-F5344CB8AC3E}">
        <p14:creationId xmlns:p14="http://schemas.microsoft.com/office/powerpoint/2010/main" val="2545476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22913" y="445810"/>
            <a:ext cx="11251581" cy="430909"/>
          </a:xfrm>
        </p:spPr>
        <p:txBody>
          <a:bodyPr>
            <a:noAutofit/>
          </a:bodyPr>
          <a:lstStyle/>
          <a:p>
            <a:r>
              <a:rPr lang="en-GB" sz="3600" dirty="0" err="1"/>
              <a:t>WiFiMon</a:t>
            </a:r>
            <a:r>
              <a:rPr lang="en-GB" sz="3600" dirty="0"/>
              <a:t> - How we manage/correlate performance data</a:t>
            </a:r>
          </a:p>
        </p:txBody>
      </p:sp>
      <p:pic>
        <p:nvPicPr>
          <p:cNvPr id="7170" name="Picture 2" descr="What_we_need"/>
          <p:cNvPicPr>
            <a:picLocks noChangeAspect="1" noChangeArrowheads="1"/>
          </p:cNvPicPr>
          <p:nvPr/>
        </p:nvPicPr>
        <p:blipFill>
          <a:blip r:embed="rId3" cstate="print"/>
          <a:srcRect/>
          <a:stretch>
            <a:fillRect/>
          </a:stretch>
        </p:blipFill>
        <p:spPr bwMode="auto">
          <a:xfrm>
            <a:off x="483783" y="1714832"/>
            <a:ext cx="4817360" cy="3605901"/>
          </a:xfrm>
          <a:prstGeom prst="rect">
            <a:avLst/>
          </a:prstGeom>
          <a:noFill/>
          <a:ln w="9525">
            <a:noFill/>
            <a:miter lim="800000"/>
            <a:headEnd/>
            <a:tailEnd/>
          </a:ln>
        </p:spPr>
      </p:pic>
      <p:pic>
        <p:nvPicPr>
          <p:cNvPr id="2" name="Picture 1" descr="Correlation.png"/>
          <p:cNvPicPr>
            <a:picLocks noChangeAspect="1"/>
          </p:cNvPicPr>
          <p:nvPr/>
        </p:nvPicPr>
        <p:blipFill rotWithShape="1">
          <a:blip r:embed="rId4" cstate="print">
            <a:extLst>
              <a:ext uri="{28A0092B-C50C-407E-A947-70E740481C1C}">
                <a14:useLocalDpi xmlns:a14="http://schemas.microsoft.com/office/drawing/2010/main" val="0"/>
              </a:ext>
            </a:extLst>
          </a:blip>
          <a:srcRect l="1681" t="5026" r="4403" b="9110"/>
          <a:stretch/>
        </p:blipFill>
        <p:spPr>
          <a:xfrm>
            <a:off x="5786332" y="2021306"/>
            <a:ext cx="5258658" cy="2598821"/>
          </a:xfrm>
          <a:prstGeom prst="rect">
            <a:avLst/>
          </a:prstGeom>
        </p:spPr>
      </p:pic>
    </p:spTree>
    <p:extLst>
      <p:ext uri="{BB962C8B-B14F-4D97-AF65-F5344CB8AC3E}">
        <p14:creationId xmlns:p14="http://schemas.microsoft.com/office/powerpoint/2010/main" val="2816615195"/>
      </p:ext>
    </p:extLst>
  </p:cSld>
  <p:clrMapOvr>
    <a:masterClrMapping/>
  </p:clrMapOvr>
  <p:transition spd="slow"/>
  <p:timing>
    <p:tnLst>
      <p:par>
        <p:cTn id="1" dur="indefinite" restart="never" nodeType="tmRoot"/>
      </p:par>
    </p:tnLst>
  </p:timing>
</p:sld>
</file>

<file path=ppt/theme/theme1.xml><?xml version="1.0" encoding="utf-8"?>
<a:theme xmlns:a="http://schemas.openxmlformats.org/drawingml/2006/main" name="GÉANT Presentation Template - January 2019(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GÉANT Presentation Template - January 2019.potx" id="{C75197DE-6BC4-482B-99D9-4AADF1BC1D3E}" vid="{F0D53517-DC4C-42F8-B944-CCCDD25CB367}"/>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GÉANT Presentation Template - January 2019.potx" id="{C75197DE-6BC4-482B-99D9-4AADF1BC1D3E}" vid="{5273F204-CA29-4970-A291-96C38A254A9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GÉANT Presentation Template - January 2019.potx" id="{C75197DE-6BC4-482B-99D9-4AADF1BC1D3E}" vid="{4F2CA9C0-1B7A-4C8E-87BD-92F52FBB38D8}"/>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Θέμα του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Document_x0020_ID xmlns="33c70a20-266a-45ad-bf4a-dd457e1766dc" xsi:nil="true"/>
    <_dlc_DocId xmlns="e2e8627e-9120-4592-bf70-1c86d23ddb27">GN43-515-136</_dlc_DocId>
    <_dlc_DocIdUrl xmlns="e2e8627e-9120-4592-bf70-1c86d23ddb27">
      <Url>https://intranet.geant.org/gn4/3/_layouts/15/DocIdRedir.aspx?ID=GN43-515-136</Url>
      <Description>GN43-515-136</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C0D0CCC116D824E94D5197157A71E74" ma:contentTypeVersion="9" ma:contentTypeDescription="Create a new document." ma:contentTypeScope="" ma:versionID="b0dc93aec97a195a8c44618334346013">
  <xsd:schema xmlns:xsd="http://www.w3.org/2001/XMLSchema" xmlns:xs="http://www.w3.org/2001/XMLSchema" xmlns:p="http://schemas.microsoft.com/office/2006/metadata/properties" xmlns:ns2="e2e8627e-9120-4592-bf70-1c86d23ddb27" xmlns:ns3="33c70a20-266a-45ad-bf4a-dd457e1766dc" targetNamespace="http://schemas.microsoft.com/office/2006/metadata/properties" ma:root="true" ma:fieldsID="562224ac87c608219a36e8f3c48ed8c7" ns2:_="" ns3:_="">
    <xsd:import namespace="e2e8627e-9120-4592-bf70-1c86d23ddb27"/>
    <xsd:import namespace="33c70a20-266a-45ad-bf4a-dd457e1766dc"/>
    <xsd:element name="properties">
      <xsd:complexType>
        <xsd:sequence>
          <xsd:element name="documentManagement">
            <xsd:complexType>
              <xsd:all>
                <xsd:element ref="ns2:_dlc_DocId" minOccurs="0"/>
                <xsd:element ref="ns2:_dlc_DocIdUrl" minOccurs="0"/>
                <xsd:element ref="ns2:_dlc_DocIdPersistId" minOccurs="0"/>
                <xsd:element ref="ns3:Document_x0020_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2e8627e-9120-4592-bf70-1c86d23ddb2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33c70a20-266a-45ad-bf4a-dd457e1766dc" elementFormDefault="qualified">
    <xsd:import namespace="http://schemas.microsoft.com/office/2006/documentManagement/types"/>
    <xsd:import namespace="http://schemas.microsoft.com/office/infopath/2007/PartnerControls"/>
    <xsd:element name="Document_x0020_ID" ma:index="11" nillable="true" ma:displayName="Document ID" ma:description="This column will be updated automatically 1 minute after the document is added." ma:internalName="Document_x0020_ID">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file>

<file path=customXml/itemProps1.xml><?xml version="1.0" encoding="utf-8"?>
<ds:datastoreItem xmlns:ds="http://schemas.openxmlformats.org/officeDocument/2006/customXml" ds:itemID="{8649602F-C3B1-4A2D-B384-20C27439F6A5}">
  <ds:schemaRefs>
    <ds:schemaRef ds:uri="http://schemas.microsoft.com/sharepoint/v3/contenttype/forms"/>
  </ds:schemaRefs>
</ds:datastoreItem>
</file>

<file path=customXml/itemProps2.xml><?xml version="1.0" encoding="utf-8"?>
<ds:datastoreItem xmlns:ds="http://schemas.openxmlformats.org/officeDocument/2006/customXml" ds:itemID="{DD12A78A-BF01-44C7-9E35-6D822C0E8866}">
  <ds:schemaRefs>
    <ds:schemaRef ds:uri="http://schemas.microsoft.com/office/2006/metadata/properties"/>
    <ds:schemaRef ds:uri="http://www.w3.org/XML/1998/namespace"/>
    <ds:schemaRef ds:uri="http://schemas.microsoft.com/office/2006/documentManagement/types"/>
    <ds:schemaRef ds:uri="e2e8627e-9120-4592-bf70-1c86d23ddb27"/>
    <ds:schemaRef ds:uri="http://purl.org/dc/dcmitype/"/>
    <ds:schemaRef ds:uri="http://purl.org/dc/terms/"/>
    <ds:schemaRef ds:uri="http://purl.org/dc/elements/1.1/"/>
    <ds:schemaRef ds:uri="http://schemas.microsoft.com/office/infopath/2007/PartnerControls"/>
    <ds:schemaRef ds:uri="http://schemas.openxmlformats.org/package/2006/metadata/core-properties"/>
    <ds:schemaRef ds:uri="33c70a20-266a-45ad-bf4a-dd457e1766dc"/>
  </ds:schemaRefs>
</ds:datastoreItem>
</file>

<file path=customXml/itemProps3.xml><?xml version="1.0" encoding="utf-8"?>
<ds:datastoreItem xmlns:ds="http://schemas.openxmlformats.org/officeDocument/2006/customXml" ds:itemID="{5FF711D7-E087-42F7-91E8-A6E1BBB82B5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2e8627e-9120-4592-bf70-1c86d23ddb27"/>
    <ds:schemaRef ds:uri="33c70a20-266a-45ad-bf4a-dd457e1766d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97D2B90-AB67-48DF-A1BF-15BE24952868}">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
  <TotalTime>533</TotalTime>
  <Words>1695</Words>
  <Application>Microsoft Office PowerPoint</Application>
  <PresentationFormat>Custom</PresentationFormat>
  <Paragraphs>234</Paragraphs>
  <Slides>26</Slides>
  <Notes>25</Notes>
  <HiddenSlides>0</HiddenSlides>
  <MMClips>0</MMClips>
  <ScaleCrop>false</ScaleCrop>
  <HeadingPairs>
    <vt:vector size="4" baseType="variant">
      <vt:variant>
        <vt:lpstr>Theme</vt:lpstr>
      </vt:variant>
      <vt:variant>
        <vt:i4>3</vt:i4>
      </vt:variant>
      <vt:variant>
        <vt:lpstr>Slide Titles</vt:lpstr>
      </vt:variant>
      <vt:variant>
        <vt:i4>26</vt:i4>
      </vt:variant>
    </vt:vector>
  </HeadingPairs>
  <TitlesOfParts>
    <vt:vector size="29" baseType="lpstr">
      <vt:lpstr>GÉANT Presentation Template - January 2019(1)</vt:lpstr>
      <vt:lpstr>1_Custom Design</vt:lpstr>
      <vt:lpstr>Office Theme</vt:lpstr>
      <vt:lpstr>PowerPoint Presentation</vt:lpstr>
      <vt:lpstr>Presentation Outline</vt:lpstr>
      <vt:lpstr>WiFiMon: Introduction</vt:lpstr>
      <vt:lpstr>WiFiMon - Problem statement</vt:lpstr>
      <vt:lpstr>WiFiMon - Data Flow</vt:lpstr>
      <vt:lpstr>WiFiMon – Overall Architecture</vt:lpstr>
      <vt:lpstr>WiFiMon – Data Collection Technology</vt:lpstr>
      <vt:lpstr>WiFiMon - Performing / Storing measurements</vt:lpstr>
      <vt:lpstr>WiFiMon - How we manage/correlate performance data</vt:lpstr>
      <vt:lpstr>WiFiMon – Hardware Probes</vt:lpstr>
      <vt:lpstr>WiFiMon – HW Probe setup steps</vt:lpstr>
      <vt:lpstr>WiFiMon - Web-UI (Timeseries Tab)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Work</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Διαφάνεια 1</dc:title>
  <dc:creator>ferrari</dc:creator>
  <cp:lastModifiedBy>user</cp:lastModifiedBy>
  <cp:revision>104</cp:revision>
  <dcterms:created xsi:type="dcterms:W3CDTF">2019-06-29T11:48:45Z</dcterms:created>
  <dcterms:modified xsi:type="dcterms:W3CDTF">2019-10-18T10:26:52Z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0x010100EC0D0CCC116D824E94D5197157A71E74</vt:lpwstr>
  </property>
  <property fmtid="{D5CDD505-2E9C-101B-9397-08002B2CF9AE}" pid="3" name="_dlc_DocIdItemGuid">
    <vt:lpwstr>68c1bbe1-8a69-42b5-8706-d750b32199af</vt:lpwstr>
  </property>
</Properties>
</file>